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9"/>
  </p:notesMasterIdLst>
  <p:sldIdLst>
    <p:sldId id="292" r:id="rId2"/>
    <p:sldId id="294" r:id="rId3"/>
    <p:sldId id="321" r:id="rId4"/>
    <p:sldId id="360" r:id="rId5"/>
    <p:sldId id="361" r:id="rId6"/>
    <p:sldId id="349" r:id="rId7"/>
    <p:sldId id="363" r:id="rId8"/>
    <p:sldId id="365" r:id="rId9"/>
    <p:sldId id="359" r:id="rId10"/>
    <p:sldId id="368" r:id="rId11"/>
    <p:sldId id="369" r:id="rId12"/>
    <p:sldId id="370" r:id="rId13"/>
    <p:sldId id="371" r:id="rId14"/>
    <p:sldId id="373" r:id="rId15"/>
    <p:sldId id="372" r:id="rId16"/>
    <p:sldId id="374" r:id="rId17"/>
    <p:sldId id="375" r:id="rId18"/>
  </p:sldIdLst>
  <p:sldSz cx="12192000" cy="6858000"/>
  <p:notesSz cx="6858000" cy="9144000"/>
  <p:embeddedFontLst>
    <p:embeddedFont>
      <p:font typeface="Noto Sans KR" panose="020B0200000000000000" pitchFamily="34" charset="-12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7E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font" Target="fonts/font2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notesMaster" Target="notesMasters/notes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60EDA-1D54-4A22-9286-7AF5C0060099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47520-3BCB-44DC-9085-1D611E8DD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87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505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249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fld id="{772F5193-41CD-4063-B0C7-05E32D5C3CCF}" type="datetimeFigureOut">
              <a:rPr lang="ko-KR" altLang="en-US" smtClean="0"/>
              <a:pPr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fld id="{9C41A778-E908-4432-BB93-29EAA93A69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684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" panose="020B0200000000000000" pitchFamily="50" charset="-127"/>
          <a:ea typeface="Noto Sans KR" panose="020B0200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200000000000000" pitchFamily="50" charset="-127"/>
          <a:ea typeface="Noto Sans KR" panose="020B0200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200000000000000" pitchFamily="50" charset="-127"/>
          <a:ea typeface="Noto Sans KR" panose="020B0200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200000000000000" pitchFamily="50" charset="-127"/>
          <a:ea typeface="Noto Sans KR" panose="020B0200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200000000000000" pitchFamily="50" charset="-127"/>
          <a:ea typeface="Noto Sans KR" panose="020B0200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200000000000000" pitchFamily="50" charset="-127"/>
          <a:ea typeface="Noto Sans KR" panose="020B0200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3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28.png" /><Relationship Id="rId5" Type="http://schemas.openxmlformats.org/officeDocument/2006/relationships/image" Target="../media/image27.png" /><Relationship Id="rId4" Type="http://schemas.openxmlformats.org/officeDocument/2006/relationships/image" Target="../media/image26.png" 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 /><Relationship Id="rId3" Type="http://schemas.openxmlformats.org/officeDocument/2006/relationships/image" Target="../media/image30.png" /><Relationship Id="rId7" Type="http://schemas.openxmlformats.org/officeDocument/2006/relationships/image" Target="../media/image34.png" /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33.png" /><Relationship Id="rId5" Type="http://schemas.openxmlformats.org/officeDocument/2006/relationships/image" Target="../media/image32.png" /><Relationship Id="rId4" Type="http://schemas.openxmlformats.org/officeDocument/2006/relationships/image" Target="../media/image31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40.png" /><Relationship Id="rId5" Type="http://schemas.openxmlformats.org/officeDocument/2006/relationships/image" Target="../media/image39.png" /><Relationship Id="rId4" Type="http://schemas.openxmlformats.org/officeDocument/2006/relationships/image" Target="../media/image38.png" 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 /><Relationship Id="rId3" Type="http://schemas.openxmlformats.org/officeDocument/2006/relationships/image" Target="../media/image42.png" /><Relationship Id="rId7" Type="http://schemas.openxmlformats.org/officeDocument/2006/relationships/image" Target="../media/image46.png" /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45.png" /><Relationship Id="rId5" Type="http://schemas.openxmlformats.org/officeDocument/2006/relationships/image" Target="../media/image44.png" /><Relationship Id="rId4" Type="http://schemas.openxmlformats.org/officeDocument/2006/relationships/image" Target="../media/image43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 /><Relationship Id="rId2" Type="http://schemas.openxmlformats.org/officeDocument/2006/relationships/image" Target="../media/image48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52.png" /><Relationship Id="rId5" Type="http://schemas.openxmlformats.org/officeDocument/2006/relationships/image" Target="../media/image51.png" /><Relationship Id="rId4" Type="http://schemas.openxmlformats.org/officeDocument/2006/relationships/image" Target="../media/image50.png" 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 /><Relationship Id="rId3" Type="http://schemas.openxmlformats.org/officeDocument/2006/relationships/image" Target="../media/image54.png" /><Relationship Id="rId7" Type="http://schemas.openxmlformats.org/officeDocument/2006/relationships/image" Target="../media/image58.png" /><Relationship Id="rId2" Type="http://schemas.openxmlformats.org/officeDocument/2006/relationships/image" Target="../media/image53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57.png" /><Relationship Id="rId5" Type="http://schemas.openxmlformats.org/officeDocument/2006/relationships/image" Target="../media/image56.png" /><Relationship Id="rId4" Type="http://schemas.openxmlformats.org/officeDocument/2006/relationships/image" Target="../media/image55.png" /><Relationship Id="rId9" Type="http://schemas.openxmlformats.org/officeDocument/2006/relationships/image" Target="../media/image60.png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4.png" /><Relationship Id="rId5" Type="http://schemas.microsoft.com/office/2007/relationships/hdphoto" Target="../media/hdphoto1.wdp" /><Relationship Id="rId4" Type="http://schemas.openxmlformats.org/officeDocument/2006/relationships/image" Target="../media/image3.png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9.png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3.png" /><Relationship Id="rId4" Type="http://schemas.openxmlformats.org/officeDocument/2006/relationships/image" Target="../media/image12.png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 /><Relationship Id="rId3" Type="http://schemas.openxmlformats.org/officeDocument/2006/relationships/image" Target="../media/image15.png" /><Relationship Id="rId7" Type="http://schemas.openxmlformats.org/officeDocument/2006/relationships/image" Target="../media/image19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8.png" /><Relationship Id="rId5" Type="http://schemas.openxmlformats.org/officeDocument/2006/relationships/image" Target="../media/image17.png" /><Relationship Id="rId4" Type="http://schemas.openxmlformats.org/officeDocument/2006/relationships/image" Target="../media/image1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320841"/>
            <a:ext cx="96824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JSP</a:t>
            </a:r>
            <a:r>
              <a:rPr kumimoji="0" lang="ko-KR" altLang="en-US" sz="60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를 활용한 식당 예약 시스템</a:t>
            </a:r>
            <a:endParaRPr kumimoji="0" lang="en-US" altLang="ko-KR" sz="60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6" y="2903620"/>
            <a:ext cx="30571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AI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융합학부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20203510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최 영 웅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prstClr val="white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지도교수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이 길 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AFF2812-1975-75A9-726A-8EA20C99286B}"/>
              </a:ext>
            </a:extLst>
          </p:cNvPr>
          <p:cNvSpPr txBox="1"/>
          <p:nvPr/>
        </p:nvSpPr>
        <p:spPr>
          <a:xfrm>
            <a:off x="465221" y="1346538"/>
            <a:ext cx="7832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150" dirty="0">
                <a:solidFill>
                  <a:prstClr val="white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Restaurant Reservation System Utilizing JSP</a:t>
            </a:r>
            <a:endParaRPr kumimoji="0" lang="en-US" altLang="ko-KR" sz="32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4787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Part 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1" y="272716"/>
            <a:ext cx="3635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구현 </a:t>
            </a:r>
            <a:r>
              <a:rPr lang="en-US" altLang="ko-KR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메인 페이지 </a:t>
            </a:r>
            <a:endParaRPr kumimoji="0" lang="ko-KR" altLang="en-US" sz="2800" b="0" i="0" u="none" strike="noStrike" kern="1200" cap="none" spc="-30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0BD6A-F2DC-9191-DA48-F0BFC3C447DD}"/>
              </a:ext>
            </a:extLst>
          </p:cNvPr>
          <p:cNvSpPr/>
          <p:nvPr/>
        </p:nvSpPr>
        <p:spPr>
          <a:xfrm>
            <a:off x="737355" y="5323571"/>
            <a:ext cx="6162209" cy="1058754"/>
          </a:xfrm>
          <a:prstGeom prst="rect">
            <a:avLst/>
          </a:prstGeom>
          <a:solidFill>
            <a:srgbClr val="C7E0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main.jsp: 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로그인 후 보이는 시작 페이지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최대 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개의 주문 목록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예약 목록 빠른 확인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평점 높은 식당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예약 많은 식당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정보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리뷰 작성 바로가기 기능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725328-CC42-2FD8-7F7C-75FCE31E5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45" y="1176274"/>
            <a:ext cx="3811798" cy="29674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7E0F46-1AFD-EE47-97A3-168BF673E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101" y="1176274"/>
            <a:ext cx="3811798" cy="29764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4AE5552-85DB-ADA5-7171-2D6E8891C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957" y="1176274"/>
            <a:ext cx="3811798" cy="29764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D98D8D-70F9-FD1F-BE66-7A080A5D7EFB}"/>
              </a:ext>
            </a:extLst>
          </p:cNvPr>
          <p:cNvSpPr txBox="1"/>
          <p:nvPr/>
        </p:nvSpPr>
        <p:spPr>
          <a:xfrm>
            <a:off x="265245" y="4279096"/>
            <a:ext cx="32770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세션에 기록된 고객의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ID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불러오는 모습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]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41C4B7-DEB1-4E5E-6EF3-AA0F687ABA74}"/>
              </a:ext>
            </a:extLst>
          </p:cNvPr>
          <p:cNvSpPr txBox="1"/>
          <p:nvPr/>
        </p:nvSpPr>
        <p:spPr>
          <a:xfrm>
            <a:off x="4230249" y="4271996"/>
            <a:ext cx="3196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주문 목록의 데이터를 가져오는 모습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]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B6873-9E5F-5567-1DE1-FA8DF91CE392}"/>
              </a:ext>
            </a:extLst>
          </p:cNvPr>
          <p:cNvSpPr txBox="1"/>
          <p:nvPr/>
        </p:nvSpPr>
        <p:spPr>
          <a:xfrm>
            <a:off x="8114957" y="4279096"/>
            <a:ext cx="3196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예약 목록의 데이터를 가져오는 모습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]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8840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Part 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0" y="272716"/>
            <a:ext cx="4793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구현 </a:t>
            </a:r>
            <a:r>
              <a:rPr lang="en-US" altLang="ko-KR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식당 상세정보</a:t>
            </a:r>
            <a:r>
              <a:rPr lang="en-US" altLang="ko-KR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식당 조회</a:t>
            </a:r>
            <a:r>
              <a:rPr lang="en-US" altLang="ko-KR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예약</a:t>
            </a:r>
            <a:endParaRPr kumimoji="0" lang="ko-KR" altLang="en-US" sz="2800" b="0" i="0" u="none" strike="noStrike" kern="1200" cap="none" spc="-30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0BD6A-F2DC-9191-DA48-F0BFC3C447DD}"/>
              </a:ext>
            </a:extLst>
          </p:cNvPr>
          <p:cNvSpPr/>
          <p:nvPr/>
        </p:nvSpPr>
        <p:spPr>
          <a:xfrm>
            <a:off x="144379" y="4957036"/>
            <a:ext cx="3639128" cy="1194211"/>
          </a:xfrm>
          <a:prstGeom prst="rect">
            <a:avLst/>
          </a:prstGeom>
          <a:solidFill>
            <a:srgbClr val="C7E0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detailed.jsp: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식당에 관한 상세한 정보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제공 메뉴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리뷰 등을 제공하는 페이지</a:t>
            </a:r>
            <a:endParaRPr lang="en-US" altLang="ko-KR" sz="14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Restaurant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객체를 이용하여 식당 정보 제공</a:t>
            </a:r>
            <a:endParaRPr lang="en-US" altLang="ko-KR" sz="14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AAC04D-05AF-CB76-786E-4C5D61E7EBAE}"/>
              </a:ext>
            </a:extLst>
          </p:cNvPr>
          <p:cNvGrpSpPr/>
          <p:nvPr/>
        </p:nvGrpSpPr>
        <p:grpSpPr>
          <a:xfrm>
            <a:off x="144378" y="887021"/>
            <a:ext cx="4252131" cy="3119053"/>
            <a:chOff x="144378" y="893840"/>
            <a:chExt cx="4252131" cy="311905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8CAD3E9-ED96-F511-07F9-9B3715F4A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378" y="1989913"/>
              <a:ext cx="4252131" cy="202298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D372593-C20E-076B-0970-9BC10C9B4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78" y="893840"/>
              <a:ext cx="2369886" cy="1096073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D6AE8A-32CB-2772-FD5C-A464CBA120EC}"/>
              </a:ext>
            </a:extLst>
          </p:cNvPr>
          <p:cNvGrpSpPr/>
          <p:nvPr/>
        </p:nvGrpSpPr>
        <p:grpSpPr>
          <a:xfrm>
            <a:off x="4538701" y="887022"/>
            <a:ext cx="3639127" cy="3119052"/>
            <a:chOff x="4612833" y="893840"/>
            <a:chExt cx="3639127" cy="314808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40B9338-6777-60DD-9E1D-EAFDBF037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12833" y="893840"/>
              <a:ext cx="3639127" cy="202297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410F0C6-31C5-6BEC-32D8-8D00F8DC0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2833" y="2916814"/>
              <a:ext cx="3639127" cy="1125115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C417C7B-AE1B-76D9-2B3E-E5F42484D9E2}"/>
              </a:ext>
            </a:extLst>
          </p:cNvPr>
          <p:cNvSpPr/>
          <p:nvPr/>
        </p:nvSpPr>
        <p:spPr>
          <a:xfrm>
            <a:off x="4538701" y="4957036"/>
            <a:ext cx="3639127" cy="1378240"/>
          </a:xfrm>
          <a:prstGeom prst="rect">
            <a:avLst/>
          </a:prstGeom>
          <a:solidFill>
            <a:srgbClr val="C7E0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checkReservation.jsp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고객의 식당 예약 처리를 진행</a:t>
            </a:r>
            <a:endParaRPr lang="en-US" altLang="ko-KR" sz="14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동일 시간대에 동일한 예약이 없다면 예약 처리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데이터베이스에 삽입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E67EED-2019-AE2D-8F14-0B85185C9BBF}"/>
              </a:ext>
            </a:extLst>
          </p:cNvPr>
          <p:cNvSpPr txBox="1"/>
          <p:nvPr/>
        </p:nvSpPr>
        <p:spPr>
          <a:xfrm>
            <a:off x="144378" y="4097160"/>
            <a:ext cx="33562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[Restaurant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객체의 필드 및 메서드의 모습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]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2FE3522-79A8-C93F-476C-D70F30B887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0020" y="1983094"/>
            <a:ext cx="3727602" cy="177740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42721E-AE06-1DBA-51B5-72B378D1F4F5}"/>
              </a:ext>
            </a:extLst>
          </p:cNvPr>
          <p:cNvSpPr/>
          <p:nvPr/>
        </p:nvSpPr>
        <p:spPr>
          <a:xfrm>
            <a:off x="8364257" y="4957036"/>
            <a:ext cx="3639127" cy="1378240"/>
          </a:xfrm>
          <a:prstGeom prst="rect">
            <a:avLst/>
          </a:prstGeom>
          <a:solidFill>
            <a:srgbClr val="C7E0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reserve.jsp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존재하는 모든 식당 정보를 고객에 요구에 따라 제공하는 페이지</a:t>
            </a:r>
            <a:endParaRPr lang="en-US" altLang="ko-KR" sz="14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type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파라미터에 따라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평점 기준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예약 수 기준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등으로 세분화</a:t>
            </a:r>
            <a:endParaRPr lang="en-US" altLang="ko-KR" sz="14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42C828-30BC-A992-3137-5900B58911A1}"/>
              </a:ext>
            </a:extLst>
          </p:cNvPr>
          <p:cNvSpPr txBox="1"/>
          <p:nvPr/>
        </p:nvSpPr>
        <p:spPr>
          <a:xfrm>
            <a:off x="4541895" y="4097160"/>
            <a:ext cx="22375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식당 예약 처리 로직의 모습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]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6CD918-D335-9E8B-1CE1-46437CC5F076}"/>
              </a:ext>
            </a:extLst>
          </p:cNvPr>
          <p:cNvSpPr txBox="1"/>
          <p:nvPr/>
        </p:nvSpPr>
        <p:spPr>
          <a:xfrm>
            <a:off x="8320020" y="4006074"/>
            <a:ext cx="34767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파라미터 별 제공할 정보를 세분화하는 모습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]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716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Part 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0" y="272716"/>
            <a:ext cx="4323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구현 </a:t>
            </a:r>
            <a:r>
              <a:rPr lang="en-US" altLang="ko-KR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예약 주문</a:t>
            </a:r>
            <a:r>
              <a:rPr lang="en-US" altLang="ko-KR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리뷰 작성</a:t>
            </a:r>
            <a:r>
              <a:rPr lang="en-US" altLang="ko-KR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삭제</a:t>
            </a:r>
            <a:endParaRPr kumimoji="0" lang="ko-KR" altLang="en-US" sz="2800" b="0" i="0" u="none" strike="noStrike" kern="1200" cap="none" spc="-30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0BD6A-F2DC-9191-DA48-F0BFC3C447DD}"/>
              </a:ext>
            </a:extLst>
          </p:cNvPr>
          <p:cNvSpPr/>
          <p:nvPr/>
        </p:nvSpPr>
        <p:spPr>
          <a:xfrm>
            <a:off x="481707" y="4315240"/>
            <a:ext cx="4338950" cy="447519"/>
          </a:xfrm>
          <a:prstGeom prst="rect">
            <a:avLst/>
          </a:prstGeom>
          <a:solidFill>
            <a:srgbClr val="C7E0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processOrder.jsp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식당의 특정 메뉴를 예약 주문</a:t>
            </a:r>
            <a:endParaRPr lang="en-US" altLang="ko-KR" sz="14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C417C7B-AE1B-76D9-2B3E-E5F42484D9E2}"/>
              </a:ext>
            </a:extLst>
          </p:cNvPr>
          <p:cNvSpPr/>
          <p:nvPr/>
        </p:nvSpPr>
        <p:spPr>
          <a:xfrm>
            <a:off x="481707" y="5265448"/>
            <a:ext cx="4337471" cy="1058754"/>
          </a:xfrm>
          <a:prstGeom prst="rect">
            <a:avLst/>
          </a:prstGeom>
          <a:solidFill>
            <a:srgbClr val="C7E0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uploadReview.jsp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식당에 대한 리뷰 작성 처리</a:t>
            </a:r>
            <a:endParaRPr lang="en-US" altLang="ko-KR" sz="14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processReview.jsp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작성한 리뷰 삭제</a:t>
            </a:r>
            <a:endParaRPr lang="en-US" altLang="ko-KR" sz="14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본인이 작성한 리뷰만 삭제 가능</a:t>
            </a:r>
            <a:endParaRPr lang="en-US" altLang="ko-KR" sz="14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63E83B-0788-6050-5C84-4D6B95E7E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07" y="988664"/>
            <a:ext cx="4338950" cy="28232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423C87-42A3-1195-0A30-C84D953A5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752" y="309767"/>
            <a:ext cx="3299516" cy="27130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71F6E9A-C1E1-7085-FA1A-B80A3DBF9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268" y="316209"/>
            <a:ext cx="2951369" cy="270664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852376F-74E2-0DA4-50BA-79613B32BEC2}"/>
              </a:ext>
            </a:extLst>
          </p:cNvPr>
          <p:cNvGrpSpPr/>
          <p:nvPr/>
        </p:nvGrpSpPr>
        <p:grpSpPr>
          <a:xfrm>
            <a:off x="9057267" y="3424090"/>
            <a:ext cx="2951369" cy="2940958"/>
            <a:chOff x="9057267" y="3424090"/>
            <a:chExt cx="2951369" cy="294095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CC30792-BB07-3B76-09EB-6206A7D2F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57267" y="3424090"/>
              <a:ext cx="2951369" cy="261649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6775DCF-7CA8-DA8A-E2B5-D5E033DA6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57267" y="6040582"/>
              <a:ext cx="2951369" cy="324466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B42A27-DD73-F6E3-D7C9-764990398436}"/>
              </a:ext>
            </a:extLst>
          </p:cNvPr>
          <p:cNvGrpSpPr/>
          <p:nvPr/>
        </p:nvGrpSpPr>
        <p:grpSpPr>
          <a:xfrm>
            <a:off x="5486400" y="3409790"/>
            <a:ext cx="3299516" cy="2940958"/>
            <a:chOff x="5757752" y="3424091"/>
            <a:chExt cx="3299516" cy="294095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A52AAFB-95E3-7764-1560-7EF90CAED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57752" y="3424091"/>
              <a:ext cx="3299516" cy="236275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B9E07B3-AEB6-74B0-8B20-78524BEE5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57752" y="5786848"/>
              <a:ext cx="3299516" cy="578201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3F9D64B-283D-3E6F-946F-F0C34D08E710}"/>
                </a:ext>
              </a:extLst>
            </p:cNvPr>
            <p:cNvSpPr/>
            <p:nvPr/>
          </p:nvSpPr>
          <p:spPr>
            <a:xfrm>
              <a:off x="6367913" y="6231347"/>
              <a:ext cx="1413451" cy="1071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183A0CF-B028-C121-C822-55B56C13EF1B}"/>
              </a:ext>
            </a:extLst>
          </p:cNvPr>
          <p:cNvSpPr txBox="1"/>
          <p:nvPr/>
        </p:nvSpPr>
        <p:spPr>
          <a:xfrm>
            <a:off x="5757752" y="3011003"/>
            <a:ext cx="32770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리뷰 삭제 로직의 모습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]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50309A-58B2-535B-10D1-F20BFE9D594F}"/>
              </a:ext>
            </a:extLst>
          </p:cNvPr>
          <p:cNvSpPr txBox="1"/>
          <p:nvPr/>
        </p:nvSpPr>
        <p:spPr>
          <a:xfrm>
            <a:off x="5486400" y="6365048"/>
            <a:ext cx="32770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리뷰 작성 로직의 모습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]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4551CF-E111-8E9F-DB94-65F704290394}"/>
              </a:ext>
            </a:extLst>
          </p:cNvPr>
          <p:cNvSpPr txBox="1"/>
          <p:nvPr/>
        </p:nvSpPr>
        <p:spPr>
          <a:xfrm>
            <a:off x="481707" y="3851638"/>
            <a:ext cx="32770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주문 추가 로직의 모습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]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713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Part 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0" y="272716"/>
            <a:ext cx="4323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실제 페이지 </a:t>
            </a:r>
            <a:r>
              <a:rPr lang="en-US" altLang="ko-KR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2800" spc="-30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로그인</a:t>
            </a:r>
            <a:r>
              <a:rPr lang="en-US" altLang="ko-KR" sz="2800" spc="-30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800" spc="-30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회원가입</a:t>
            </a:r>
            <a:endParaRPr kumimoji="0" lang="ko-KR" altLang="en-US" sz="2800" b="0" i="0" u="none" strike="noStrike" kern="1200" cap="none" spc="-30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820B540-8CC5-D813-E8F5-653136C87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17"/>
          <a:stretch/>
        </p:blipFill>
        <p:spPr>
          <a:xfrm>
            <a:off x="422665" y="952309"/>
            <a:ext cx="2857440" cy="24759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F232CD-3825-677A-FDFC-F205CB3275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9"/>
          <a:stretch/>
        </p:blipFill>
        <p:spPr>
          <a:xfrm>
            <a:off x="422664" y="3921924"/>
            <a:ext cx="3411623" cy="11957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310C67-E418-B9AC-2574-25473F671119}"/>
              </a:ext>
            </a:extLst>
          </p:cNvPr>
          <p:cNvSpPr txBox="1"/>
          <p:nvPr/>
        </p:nvSpPr>
        <p:spPr>
          <a:xfrm>
            <a:off x="422664" y="3428256"/>
            <a:ext cx="2857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로그인 화면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]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29BBD9-70EC-F7B8-D06E-ED3B738FE9B1}"/>
              </a:ext>
            </a:extLst>
          </p:cNvPr>
          <p:cNvSpPr txBox="1"/>
          <p:nvPr/>
        </p:nvSpPr>
        <p:spPr>
          <a:xfrm>
            <a:off x="422664" y="5277788"/>
            <a:ext cx="341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아이디 혹은 비밀번호가 일치하지 않을 경우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]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EA71530-E494-23AC-D748-5ADDDB2CD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017" y="964658"/>
            <a:ext cx="2076471" cy="458255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ABB1194-7769-AFEC-474A-2BC6B6606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126" y="964658"/>
            <a:ext cx="2015323" cy="456622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D4BEEF5-07AC-EC46-C573-9737ABD18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1087" y="1573701"/>
            <a:ext cx="3296534" cy="10988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6DAF62-5B25-CBCD-B346-B78C9481D7AC}"/>
              </a:ext>
            </a:extLst>
          </p:cNvPr>
          <p:cNvSpPr txBox="1"/>
          <p:nvPr/>
        </p:nvSpPr>
        <p:spPr>
          <a:xfrm>
            <a:off x="5258474" y="5585565"/>
            <a:ext cx="26433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회원가입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비밀번호 유효성 검사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]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94D4B5-7E4E-DF04-9CD9-87D25891AB81}"/>
              </a:ext>
            </a:extLst>
          </p:cNvPr>
          <p:cNvSpPr txBox="1"/>
          <p:nvPr/>
        </p:nvSpPr>
        <p:spPr>
          <a:xfrm>
            <a:off x="9109179" y="2725061"/>
            <a:ext cx="25803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회원가입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아이디 중복 확인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]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640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Part 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49" y="272716"/>
            <a:ext cx="506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실제 페이지 </a:t>
            </a:r>
            <a:r>
              <a:rPr lang="en-US" altLang="ko-KR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메인 페이지</a:t>
            </a:r>
            <a:r>
              <a:rPr lang="en-US" altLang="ko-KR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마이페이지</a:t>
            </a:r>
            <a:endParaRPr kumimoji="0" lang="ko-KR" altLang="en-US" sz="2800" b="0" i="0" u="none" strike="noStrike" kern="1200" cap="none" spc="-30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529BBD9-70EC-F7B8-D06E-ED3B738FE9B1}"/>
              </a:ext>
            </a:extLst>
          </p:cNvPr>
          <p:cNvSpPr txBox="1"/>
          <p:nvPr/>
        </p:nvSpPr>
        <p:spPr>
          <a:xfrm>
            <a:off x="4931339" y="6139621"/>
            <a:ext cx="16817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마이 페이지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]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94D4B5-7E4E-DF04-9CD9-87D25891AB81}"/>
              </a:ext>
            </a:extLst>
          </p:cNvPr>
          <p:cNvSpPr txBox="1"/>
          <p:nvPr/>
        </p:nvSpPr>
        <p:spPr>
          <a:xfrm>
            <a:off x="5088731" y="3492316"/>
            <a:ext cx="14064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메인 페이지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]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A8E00E-2870-F758-1956-CD8539A8E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9" y="908229"/>
            <a:ext cx="5062260" cy="27221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D7422A-3FF8-7B82-9F51-02AA597F3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9" y="3742705"/>
            <a:ext cx="5062260" cy="27221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B9E6FE0-F827-D2A0-AE8F-8F9193763F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1" r="4430" b="4540"/>
          <a:stretch/>
        </p:blipFill>
        <p:spPr>
          <a:xfrm>
            <a:off x="5520168" y="1019390"/>
            <a:ext cx="890155" cy="77767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629BCB-DF7E-5E0D-D20C-2590C37CAD29}"/>
              </a:ext>
            </a:extLst>
          </p:cNvPr>
          <p:cNvSpPr/>
          <p:nvPr/>
        </p:nvSpPr>
        <p:spPr>
          <a:xfrm>
            <a:off x="4972050" y="1156102"/>
            <a:ext cx="116681" cy="1250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576053E-689C-338A-0A07-1AD7FBFEC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665" y="305211"/>
            <a:ext cx="3008655" cy="13294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19150E8-3896-504F-B9C6-35FF2DB36078}"/>
              </a:ext>
            </a:extLst>
          </p:cNvPr>
          <p:cNvSpPr txBox="1"/>
          <p:nvPr/>
        </p:nvSpPr>
        <p:spPr>
          <a:xfrm>
            <a:off x="9380824" y="1685125"/>
            <a:ext cx="21703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정보 변경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–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비밀번호 변경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]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90CEBBF-1F6A-A82E-FD52-60A39D976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665" y="2142303"/>
            <a:ext cx="2838190" cy="150390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01E17D2-D287-A947-0CF0-6DDA6BE39EB6}"/>
              </a:ext>
            </a:extLst>
          </p:cNvPr>
          <p:cNvSpPr txBox="1"/>
          <p:nvPr/>
        </p:nvSpPr>
        <p:spPr>
          <a:xfrm>
            <a:off x="9799444" y="3706848"/>
            <a:ext cx="13330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회원 탈퇴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]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D14C540-4B2E-6B69-67CB-8C351EE9BD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2602" y="4125168"/>
            <a:ext cx="3985019" cy="202475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5B0B8A0-7E5C-52F3-7189-2165FFD8CAAB}"/>
              </a:ext>
            </a:extLst>
          </p:cNvPr>
          <p:cNvSpPr txBox="1"/>
          <p:nvPr/>
        </p:nvSpPr>
        <p:spPr>
          <a:xfrm>
            <a:off x="9258017" y="6210737"/>
            <a:ext cx="1594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프로필 사진 변경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]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FDC54B-8515-F0CD-A2B7-9D077AC609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2843" y="2017726"/>
            <a:ext cx="3142182" cy="108173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52E590-0150-8BED-398E-E424E1749301}"/>
              </a:ext>
            </a:extLst>
          </p:cNvPr>
          <p:cNvSpPr/>
          <p:nvPr/>
        </p:nvSpPr>
        <p:spPr>
          <a:xfrm>
            <a:off x="5548312" y="1566863"/>
            <a:ext cx="640557" cy="2095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7BADCED-52BA-3FA4-A558-364AA6E92E2F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5088731" y="1218608"/>
            <a:ext cx="459581" cy="45303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F85229B-F192-B939-4681-FD3ABC46B684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>
            <a:off x="5868591" y="1776413"/>
            <a:ext cx="1105343" cy="2413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9827F65-8CD3-31BB-22D7-EE2F9073B3FE}"/>
              </a:ext>
            </a:extLst>
          </p:cNvPr>
          <p:cNvSpPr txBox="1"/>
          <p:nvPr/>
        </p:nvSpPr>
        <p:spPr>
          <a:xfrm>
            <a:off x="6417605" y="3121530"/>
            <a:ext cx="13330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로그아웃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]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0239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Part 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49" y="272716"/>
            <a:ext cx="5459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실제 페이지 </a:t>
            </a:r>
            <a:r>
              <a:rPr lang="en-US" altLang="ko-KR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식당 조회</a:t>
            </a:r>
            <a:r>
              <a:rPr lang="en-US" altLang="ko-KR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상세페이지</a:t>
            </a:r>
            <a:r>
              <a:rPr lang="en-US" altLang="ko-KR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예약</a:t>
            </a:r>
            <a:endParaRPr kumimoji="0" lang="ko-KR" altLang="en-US" sz="2800" b="0" i="0" u="none" strike="noStrike" kern="1200" cap="none" spc="-30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529BBD9-70EC-F7B8-D06E-ED3B738FE9B1}"/>
              </a:ext>
            </a:extLst>
          </p:cNvPr>
          <p:cNvSpPr txBox="1"/>
          <p:nvPr/>
        </p:nvSpPr>
        <p:spPr>
          <a:xfrm>
            <a:off x="5983675" y="6189203"/>
            <a:ext cx="36610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식당 상세페이지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방문 예약 및 리뷰 조회 가능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]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94D4B5-7E4E-DF04-9CD9-87D25891AB81}"/>
              </a:ext>
            </a:extLst>
          </p:cNvPr>
          <p:cNvSpPr txBox="1"/>
          <p:nvPr/>
        </p:nvSpPr>
        <p:spPr>
          <a:xfrm>
            <a:off x="144378" y="3358332"/>
            <a:ext cx="33326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예약 페이지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평점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4.1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이상인 식당만 조회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]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B0B8A0-7E5C-52F3-7189-2165FFD8CAAB}"/>
              </a:ext>
            </a:extLst>
          </p:cNvPr>
          <p:cNvSpPr txBox="1"/>
          <p:nvPr/>
        </p:nvSpPr>
        <p:spPr>
          <a:xfrm>
            <a:off x="9931005" y="6230887"/>
            <a:ext cx="1991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입력값에 대한 예외처리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]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BB52A6D-E7C3-2D98-2B5D-157543DD5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604"/>
          <a:stretch/>
        </p:blipFill>
        <p:spPr>
          <a:xfrm>
            <a:off x="144378" y="860482"/>
            <a:ext cx="5258973" cy="24969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C5C568C-3879-0BB0-7BDB-497D41B77A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1" r="4082" b="7897"/>
          <a:stretch/>
        </p:blipFill>
        <p:spPr>
          <a:xfrm>
            <a:off x="5983675" y="3706543"/>
            <a:ext cx="3661004" cy="236770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DB26061-6695-B54F-F172-1277CD052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1005" y="3706542"/>
            <a:ext cx="1991976" cy="252434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DDE2BA5-2C8A-C684-18E3-79F275AE5E49}"/>
              </a:ext>
            </a:extLst>
          </p:cNvPr>
          <p:cNvSpPr txBox="1"/>
          <p:nvPr/>
        </p:nvSpPr>
        <p:spPr>
          <a:xfrm>
            <a:off x="7180152" y="3283808"/>
            <a:ext cx="2750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식당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메뉴 조회 및 예약 주문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]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D5A6F189-291C-E601-D6CB-C4B7B17C49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0"/>
          <a:stretch/>
        </p:blipFill>
        <p:spPr>
          <a:xfrm>
            <a:off x="7215188" y="441993"/>
            <a:ext cx="3813764" cy="275851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DD091EE-2DE2-FAC3-C765-D2CCABAA81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9893"/>
          <a:stretch/>
        </p:blipFill>
        <p:spPr>
          <a:xfrm>
            <a:off x="146637" y="3921548"/>
            <a:ext cx="5256714" cy="206474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B886A66-A1C0-CE17-D29C-4740ED04F73D}"/>
              </a:ext>
            </a:extLst>
          </p:cNvPr>
          <p:cNvSpPr txBox="1"/>
          <p:nvPr/>
        </p:nvSpPr>
        <p:spPr>
          <a:xfrm>
            <a:off x="144456" y="6099945"/>
            <a:ext cx="29775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예약 페이지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예약 수 내림차순 조회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]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334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Part 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49" y="272716"/>
            <a:ext cx="5459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실제 페이지 </a:t>
            </a:r>
            <a:r>
              <a:rPr lang="en-US" altLang="ko-KR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–  </a:t>
            </a:r>
            <a:r>
              <a:rPr lang="ko-KR" altLang="en-US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리뷰 조회</a:t>
            </a:r>
            <a:r>
              <a:rPr lang="en-US" altLang="ko-KR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삭제</a:t>
            </a:r>
            <a:r>
              <a:rPr lang="en-US" altLang="ko-KR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작성</a:t>
            </a:r>
            <a:endParaRPr kumimoji="0" lang="ko-KR" altLang="en-US" sz="2800" b="0" i="0" u="none" strike="noStrike" kern="1200" cap="none" spc="-30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529BBD9-70EC-F7B8-D06E-ED3B738FE9B1}"/>
              </a:ext>
            </a:extLst>
          </p:cNvPr>
          <p:cNvSpPr txBox="1"/>
          <p:nvPr/>
        </p:nvSpPr>
        <p:spPr>
          <a:xfrm>
            <a:off x="144378" y="2911187"/>
            <a:ext cx="3228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모든 리뷰 조회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음식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평점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글 확인 가능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]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B0B8A0-7E5C-52F3-7189-2165FFD8CAAB}"/>
              </a:ext>
            </a:extLst>
          </p:cNvPr>
          <p:cNvSpPr txBox="1"/>
          <p:nvPr/>
        </p:nvSpPr>
        <p:spPr>
          <a:xfrm>
            <a:off x="3892761" y="6138235"/>
            <a:ext cx="31084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해당 식당에 전혀 방문한 적이 없는 경우</a:t>
            </a:r>
            <a:b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리뷰 작성 불가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)]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F4ECF9-C267-0C3B-30A5-8F5B31497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32"/>
          <a:stretch/>
        </p:blipFill>
        <p:spPr>
          <a:xfrm>
            <a:off x="144378" y="948337"/>
            <a:ext cx="3228993" cy="19241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B62812-37A6-EF21-D0AF-78BB2ECC57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152"/>
          <a:stretch/>
        </p:blipFill>
        <p:spPr>
          <a:xfrm>
            <a:off x="144379" y="3446717"/>
            <a:ext cx="3228992" cy="13139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DC6AC2-2377-B16A-A909-2B247F56C5F9}"/>
              </a:ext>
            </a:extLst>
          </p:cNvPr>
          <p:cNvSpPr txBox="1"/>
          <p:nvPr/>
        </p:nvSpPr>
        <p:spPr>
          <a:xfrm>
            <a:off x="144378" y="4739765"/>
            <a:ext cx="3228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해당 식당에 대해 리뷰가 없는 경우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]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DF4EABA-6A13-F5DA-2C69-DC157D539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761" y="3394105"/>
            <a:ext cx="2517275" cy="102350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6B0C1FF-C36F-701E-DC16-BD1504FC8151}"/>
              </a:ext>
            </a:extLst>
          </p:cNvPr>
          <p:cNvGrpSpPr/>
          <p:nvPr/>
        </p:nvGrpSpPr>
        <p:grpSpPr>
          <a:xfrm>
            <a:off x="3892761" y="948337"/>
            <a:ext cx="2984060" cy="2040185"/>
            <a:chOff x="3892761" y="955630"/>
            <a:chExt cx="3506922" cy="247607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D6738A4-0813-1380-1A1D-494A4DE48B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6981"/>
            <a:stretch/>
          </p:blipFill>
          <p:spPr>
            <a:xfrm>
              <a:off x="3892761" y="955630"/>
              <a:ext cx="3506922" cy="247607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56E2BCC-791C-3503-414E-7C6198432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2783" y="1362891"/>
              <a:ext cx="1574862" cy="1352076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240FAA6-B501-D796-DD18-79227B8F41B3}"/>
                </a:ext>
              </a:extLst>
            </p:cNvPr>
            <p:cNvSpPr/>
            <p:nvPr/>
          </p:nvSpPr>
          <p:spPr>
            <a:xfrm>
              <a:off x="4189997" y="1683039"/>
              <a:ext cx="788118" cy="177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CF85F6E-7985-B54E-ECED-C04FE13C2459}"/>
              </a:ext>
            </a:extLst>
          </p:cNvPr>
          <p:cNvSpPr txBox="1"/>
          <p:nvPr/>
        </p:nvSpPr>
        <p:spPr>
          <a:xfrm>
            <a:off x="3892761" y="2996442"/>
            <a:ext cx="2984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해당 식당에 방문 예약이 있는 경우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]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456B2-2F45-179B-F447-B7D0979A3A41}"/>
              </a:ext>
            </a:extLst>
          </p:cNvPr>
          <p:cNvSpPr txBox="1"/>
          <p:nvPr/>
        </p:nvSpPr>
        <p:spPr>
          <a:xfrm>
            <a:off x="3892761" y="4478155"/>
            <a:ext cx="26515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해당 식당에 예약 주문만 한 경우</a:t>
            </a:r>
            <a:b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주문한 메뉴만 리뷰 작성 가능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)]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34E1675-7F9D-9F1F-E7D9-11D5F8C3E8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761" y="5073437"/>
            <a:ext cx="2729712" cy="106071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E7380CA-83D0-0077-D13C-0B10C723E33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0732"/>
          <a:stretch/>
        </p:blipFill>
        <p:spPr>
          <a:xfrm>
            <a:off x="7499212" y="948337"/>
            <a:ext cx="3999082" cy="23558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48772E-8F63-C938-E86F-597D2CE9CA20}"/>
              </a:ext>
            </a:extLst>
          </p:cNvPr>
          <p:cNvSpPr txBox="1"/>
          <p:nvPr/>
        </p:nvSpPr>
        <p:spPr>
          <a:xfrm>
            <a:off x="7499212" y="3394105"/>
            <a:ext cx="34855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리뷰 삭제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본인이 작성한 리뷰만 삭제 가능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]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70D6DF0-E13F-B656-A437-2836CE6B72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212" y="4067084"/>
            <a:ext cx="3999082" cy="98045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8DEA58A-E23B-4668-EA26-716C7E5431A3}"/>
              </a:ext>
            </a:extLst>
          </p:cNvPr>
          <p:cNvSpPr txBox="1"/>
          <p:nvPr/>
        </p:nvSpPr>
        <p:spPr>
          <a:xfrm>
            <a:off x="7499212" y="5073437"/>
            <a:ext cx="3926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고객과 작성자가 같은 경우에만 삭제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버튼 생성됨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]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F93F8F88-AF67-C7F4-1F67-CD4513E83C4C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816295" y="1620943"/>
            <a:ext cx="548552" cy="18938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298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Part 4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49" y="272716"/>
            <a:ext cx="5459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결론 및 한계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E9C9E2-54FD-DD83-9F1F-47D2CD87CA9A}"/>
              </a:ext>
            </a:extLst>
          </p:cNvPr>
          <p:cNvSpPr/>
          <p:nvPr/>
        </p:nvSpPr>
        <p:spPr>
          <a:xfrm>
            <a:off x="1200360" y="908229"/>
            <a:ext cx="9791279" cy="5080186"/>
          </a:xfrm>
          <a:prstGeom prst="rect">
            <a:avLst/>
          </a:prstGeom>
          <a:solidFill>
            <a:srgbClr val="C7E0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논문에서는 </a:t>
            </a: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Java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와</a:t>
            </a: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JSP, MySQL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중점으로 활용하여 고객으로 하여금 식당</a:t>
            </a: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메뉴 주문에 대한</a:t>
            </a: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예약</a:t>
            </a: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및 관리를 보다 편리하도록 하는 식당 예약 시스템 및 웹 사이트를 구현하였다</a:t>
            </a: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Web Application Server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인 </a:t>
            </a: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Tomcat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활용하므로 웹 사이트에서의 클릭</a:t>
            </a: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로딩만으로 데이터베이스에 연결된 고객 정보</a:t>
            </a: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예약 등을 빠르게 조회</a:t>
            </a: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삭제</a:t>
            </a: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수정</a:t>
            </a: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추가할 수 있었다</a:t>
            </a: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현재 구현된 서비스는 고객이 중심이 된 서비스 모델</a:t>
            </a: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고객 </a:t>
            </a: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식당</a:t>
            </a: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이라고 할 수 있다</a:t>
            </a: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회원가입을 고객과 식당 회원으로 분리하는 등의 방법으로</a:t>
            </a: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식당 측에서 고객의 주문 내역</a:t>
            </a: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예약을 관리할 수 있도록 개선할 수 있을 것으로 예상한다</a:t>
            </a:r>
            <a:r>
              <a:rPr lang="en-US" altLang="ko-KR" sz="20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83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C1ACF7-8A35-25CF-FF70-3E0814963361}"/>
              </a:ext>
            </a:extLst>
          </p:cNvPr>
          <p:cNvCxnSpPr>
            <a:cxnSpLocks/>
          </p:cNvCxnSpPr>
          <p:nvPr/>
        </p:nvCxnSpPr>
        <p:spPr>
          <a:xfrm>
            <a:off x="0" y="3447257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300" dirty="0">
                <a:solidFill>
                  <a:srgbClr val="224D60">
                    <a:lumMod val="5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목차</a:t>
            </a:r>
            <a:endParaRPr kumimoji="0" lang="ko-KR" altLang="en-US" sz="2800" b="1" i="0" u="none" strike="noStrike" kern="1200" cap="none" spc="-300" normalizeH="0" baseline="0" noProof="0" dirty="0">
              <a:ln>
                <a:noFill/>
              </a:ln>
              <a:solidFill>
                <a:srgbClr val="224D60">
                  <a:lumMod val="50000"/>
                </a:srgbClr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00C3AD-00E7-8B6E-5D10-153F51763FD4}"/>
              </a:ext>
            </a:extLst>
          </p:cNvPr>
          <p:cNvGrpSpPr/>
          <p:nvPr/>
        </p:nvGrpSpPr>
        <p:grpSpPr>
          <a:xfrm>
            <a:off x="179791" y="2081463"/>
            <a:ext cx="2695073" cy="2695073"/>
            <a:chOff x="818148" y="2081463"/>
            <a:chExt cx="2695073" cy="2695073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8BDFDEA-2A55-402D-6599-C07C84E494E6}"/>
                </a:ext>
              </a:extLst>
            </p:cNvPr>
            <p:cNvSpPr/>
            <p:nvPr/>
          </p:nvSpPr>
          <p:spPr>
            <a:xfrm>
              <a:off x="818148" y="2081463"/>
              <a:ext cx="2695073" cy="26950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44080C-AE31-0B6A-5362-529043FB2DAB}"/>
                </a:ext>
              </a:extLst>
            </p:cNvPr>
            <p:cNvSpPr txBox="1"/>
            <p:nvPr/>
          </p:nvSpPr>
          <p:spPr>
            <a:xfrm>
              <a:off x="994380" y="3147705"/>
              <a:ext cx="23426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b="1" dirty="0">
                  <a:solidFill>
                    <a:srgbClr val="224D60">
                      <a:lumMod val="50000"/>
                    </a:srgb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서론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42AE2DB-609A-FFD8-4FE6-7D106BCEF7DA}"/>
              </a:ext>
            </a:extLst>
          </p:cNvPr>
          <p:cNvGrpSpPr/>
          <p:nvPr/>
        </p:nvGrpSpPr>
        <p:grpSpPr>
          <a:xfrm>
            <a:off x="6236757" y="2090169"/>
            <a:ext cx="2695073" cy="2695073"/>
            <a:chOff x="4756485" y="2081462"/>
            <a:chExt cx="2695073" cy="2695073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8E857DD-B7DA-4C94-4B41-487CC595ADF3}"/>
                </a:ext>
              </a:extLst>
            </p:cNvPr>
            <p:cNvSpPr/>
            <p:nvPr/>
          </p:nvSpPr>
          <p:spPr>
            <a:xfrm>
              <a:off x="4756485" y="2081462"/>
              <a:ext cx="2695073" cy="26950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3DC3D5-AD91-D8AB-C428-25FDAE44CB12}"/>
                </a:ext>
              </a:extLst>
            </p:cNvPr>
            <p:cNvSpPr txBox="1"/>
            <p:nvPr/>
          </p:nvSpPr>
          <p:spPr>
            <a:xfrm>
              <a:off x="5078142" y="3149131"/>
              <a:ext cx="20517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b="1" dirty="0">
                  <a:solidFill>
                    <a:srgbClr val="224D60">
                      <a:lumMod val="50000"/>
                    </a:srgb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구현</a:t>
              </a:r>
              <a:endPara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065388-0165-56E6-9760-A263C927773E}"/>
              </a:ext>
            </a:extLst>
          </p:cNvPr>
          <p:cNvGrpSpPr/>
          <p:nvPr/>
        </p:nvGrpSpPr>
        <p:grpSpPr>
          <a:xfrm>
            <a:off x="3208274" y="2081462"/>
            <a:ext cx="2695073" cy="2695073"/>
            <a:chOff x="4756485" y="2081462"/>
            <a:chExt cx="2695073" cy="2695073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848F45C-0996-CFA1-0ECB-1B9C09BB2783}"/>
                </a:ext>
              </a:extLst>
            </p:cNvPr>
            <p:cNvSpPr/>
            <p:nvPr/>
          </p:nvSpPr>
          <p:spPr>
            <a:xfrm>
              <a:off x="4756485" y="2081462"/>
              <a:ext cx="2695073" cy="26950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E5C2BA-615B-581B-C270-196DD08A0107}"/>
                </a:ext>
              </a:extLst>
            </p:cNvPr>
            <p:cNvSpPr txBox="1"/>
            <p:nvPr/>
          </p:nvSpPr>
          <p:spPr>
            <a:xfrm>
              <a:off x="5078142" y="3176096"/>
              <a:ext cx="20517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b="1" dirty="0">
                  <a:solidFill>
                    <a:srgbClr val="224D60">
                      <a:lumMod val="50000"/>
                    </a:srgb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설계</a:t>
              </a:r>
              <a:endPara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73EECEC-885F-ECAD-190A-208762EFC3B7}"/>
              </a:ext>
            </a:extLst>
          </p:cNvPr>
          <p:cNvGrpSpPr/>
          <p:nvPr/>
        </p:nvGrpSpPr>
        <p:grpSpPr>
          <a:xfrm>
            <a:off x="9265240" y="2071911"/>
            <a:ext cx="2695073" cy="2695073"/>
            <a:chOff x="4756485" y="2081462"/>
            <a:chExt cx="2695073" cy="269507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9996FE0-CFE8-C353-D3C9-926A1EFB4E0D}"/>
                </a:ext>
              </a:extLst>
            </p:cNvPr>
            <p:cNvSpPr/>
            <p:nvPr/>
          </p:nvSpPr>
          <p:spPr>
            <a:xfrm>
              <a:off x="4756485" y="2081462"/>
              <a:ext cx="2695073" cy="26950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BEDBF0-6067-71DA-5F6F-14B0F3D9339F}"/>
                </a:ext>
              </a:extLst>
            </p:cNvPr>
            <p:cNvSpPr txBox="1"/>
            <p:nvPr/>
          </p:nvSpPr>
          <p:spPr>
            <a:xfrm>
              <a:off x="5078142" y="3149131"/>
              <a:ext cx="20517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b="1" dirty="0">
                  <a:solidFill>
                    <a:srgbClr val="224D60">
                      <a:lumMod val="50000"/>
                    </a:srgb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결론</a:t>
              </a:r>
              <a:endPara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7302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438295" y="486035"/>
            <a:ext cx="59759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b="1" spc="-300" dirty="0">
                <a:solidFill>
                  <a:srgbClr val="224D60">
                    <a:lumMod val="5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연구 배경 및 목적</a:t>
            </a:r>
            <a:endParaRPr kumimoji="0" lang="en-US" altLang="ko-KR" sz="5000" b="1" i="0" u="none" strike="noStrike" kern="1200" cap="none" spc="-300" normalizeH="0" baseline="0" noProof="0" dirty="0">
              <a:ln>
                <a:noFill/>
              </a:ln>
              <a:solidFill>
                <a:srgbClr val="224D60">
                  <a:lumMod val="50000"/>
                </a:srgbClr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D41CBFF6-9B1B-F280-2E7A-B23E3A8E47FF}"/>
              </a:ext>
            </a:extLst>
          </p:cNvPr>
          <p:cNvSpPr txBox="1">
            <a:spLocks/>
          </p:cNvSpPr>
          <p:nvPr/>
        </p:nvSpPr>
        <p:spPr>
          <a:xfrm>
            <a:off x="438294" y="1347809"/>
            <a:ext cx="10331305" cy="4554227"/>
          </a:xfrm>
          <a:prstGeom prst="rect">
            <a:avLst/>
          </a:prstGeom>
          <a:noFill/>
        </p:spPr>
        <p:txBody>
          <a:bodyPr lIns="180000" rIns="18000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just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배경</a:t>
            </a:r>
            <a:endParaRPr lang="en-US" altLang="ko-KR" sz="2400" dirty="0">
              <a:solidFill>
                <a:prstClr val="black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 algn="just">
              <a:lnSpc>
                <a:spcPct val="120000"/>
              </a:lnSpc>
              <a:spcBef>
                <a:spcPts val="1000"/>
              </a:spcBef>
              <a:buFontTx/>
              <a:buChar char="-"/>
              <a:defRPr/>
            </a:pPr>
            <a:r>
              <a:rPr lang="ko-KR" altLang="en-US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전화 및 직접 방문하는 것과 같은 기존 예약 시스템은 식당에 관한 정보</a:t>
            </a:r>
            <a:r>
              <a:rPr lang="en-US" altLang="ko-KR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판매 메뉴 등을 한 눈에 파악하기 어려웠다</a:t>
            </a:r>
            <a:r>
              <a:rPr lang="en-US" altLang="ko-KR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lvl="1" algn="just">
              <a:lnSpc>
                <a:spcPct val="120000"/>
              </a:lnSpc>
              <a:spcBef>
                <a:spcPts val="1000"/>
              </a:spcBef>
              <a:buFontTx/>
              <a:buChar char="-"/>
              <a:defRPr/>
            </a:pPr>
            <a:r>
              <a:rPr lang="ko-KR" altLang="en-US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제일 잘할 수 있고 능력에 맞는 주제</a:t>
            </a:r>
            <a:r>
              <a:rPr lang="en-US" altLang="ko-KR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 Java(</a:t>
            </a:r>
            <a:r>
              <a:rPr lang="ko-KR" altLang="en-US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그리고</a:t>
            </a:r>
            <a:r>
              <a:rPr lang="en-US" altLang="ko-KR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 JSP)</a:t>
            </a:r>
            <a:r>
              <a:rPr lang="ko-KR" altLang="en-US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와 </a:t>
            </a:r>
            <a:r>
              <a:rPr lang="en-US" altLang="ko-KR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SQL</a:t>
            </a:r>
            <a:endParaRPr lang="en-US" altLang="ko-KR" sz="2000" dirty="0">
              <a:solidFill>
                <a:prstClr val="black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14350" marR="0" lvl="0" indent="-514350" algn="just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목적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 algn="just">
              <a:lnSpc>
                <a:spcPct val="120000"/>
              </a:lnSpc>
              <a:spcBef>
                <a:spcPts val="1000"/>
              </a:spcBef>
              <a:buFontTx/>
              <a:buChar char="-"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고객이 통합 예약 주문 및 방문 예약을 활용하여 모든 식당에 대한 </a:t>
            </a:r>
            <a:r>
              <a:rPr lang="ko-KR" altLang="en-US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예약 관리를 편리하게 할 수 있도록 한다</a:t>
            </a:r>
            <a:r>
              <a:rPr lang="en-US" altLang="ko-KR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lvl="1" algn="just">
              <a:lnSpc>
                <a:spcPct val="120000"/>
              </a:lnSpc>
              <a:spcBef>
                <a:spcPts val="1000"/>
              </a:spcBef>
              <a:buFontTx/>
              <a:buChar char="-"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CSV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와 같은 파일 입출력이 아닌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데이터베이스를 이용한 개체의 생성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반환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수정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삭제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(CRUD: Create, Retrieve, Update, Delete)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를 활용하여</a:t>
            </a:r>
            <a:r>
              <a:rPr lang="en-US" altLang="ko-KR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고객의 요구에 맞게 빠르게</a:t>
            </a:r>
            <a:r>
              <a:rPr lang="en-US" altLang="ko-KR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데이터를 처리한다</a:t>
            </a:r>
            <a:r>
              <a:rPr lang="en-US" altLang="ko-KR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947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D41CBFF6-9B1B-F280-2E7A-B23E3A8E47FF}"/>
              </a:ext>
            </a:extLst>
          </p:cNvPr>
          <p:cNvSpPr txBox="1">
            <a:spLocks/>
          </p:cNvSpPr>
          <p:nvPr/>
        </p:nvSpPr>
        <p:spPr>
          <a:xfrm>
            <a:off x="438295" y="1347809"/>
            <a:ext cx="10275887" cy="4581936"/>
          </a:xfrm>
          <a:prstGeom prst="rect">
            <a:avLst/>
          </a:prstGeom>
          <a:noFill/>
        </p:spPr>
        <p:txBody>
          <a:bodyPr lIns="180000" rIns="18000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JSP(Java</a:t>
            </a:r>
            <a:r>
              <a:rPr lang="ko-KR" altLang="en-US" sz="24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Server Pages)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FontTx/>
              <a:buChar char="-"/>
              <a:defRPr/>
            </a:pPr>
            <a:r>
              <a:rPr lang="en-US" altLang="ko-KR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HTML </a:t>
            </a:r>
            <a:r>
              <a:rPr lang="ko-KR" altLang="en-US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코드에 자바 코드를 넣어 동적 웹페이지를 생성하는 </a:t>
            </a:r>
            <a:r>
              <a:rPr lang="en-US" altLang="ko-KR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Web Application </a:t>
            </a:r>
            <a:r>
              <a:rPr lang="ko-KR" altLang="en-US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도구</a:t>
            </a:r>
            <a:r>
              <a:rPr lang="en-US" altLang="ko-KR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FontTx/>
              <a:buChar char="-"/>
              <a:defRPr/>
            </a:pPr>
            <a:r>
              <a:rPr lang="en-US" altLang="ko-KR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JSP</a:t>
            </a:r>
            <a:r>
              <a:rPr lang="ko-KR" altLang="en-US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 실행된 후 자바 </a:t>
            </a:r>
            <a:r>
              <a:rPr lang="en-US" altLang="ko-KR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Servlet</a:t>
            </a:r>
            <a:r>
              <a:rPr lang="ko-KR" altLang="en-US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으로 변환되고</a:t>
            </a:r>
            <a:r>
              <a:rPr lang="en-US" altLang="ko-KR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Web Application Server(WAS)</a:t>
            </a:r>
            <a:r>
              <a:rPr lang="ko-KR" altLang="en-US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</a:t>
            </a:r>
            <a:r>
              <a:rPr lang="en-US" altLang="ko-KR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동작하며 데이터 작업 </a:t>
            </a:r>
            <a:r>
              <a:rPr lang="en-US" altLang="ko-KR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데이터를 웹페이지와 함께 클라이언트로 응답한다</a:t>
            </a:r>
            <a:r>
              <a:rPr lang="en-US" altLang="ko-KR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.</a:t>
            </a:r>
          </a:p>
          <a:p>
            <a:pPr lvl="2">
              <a:lnSpc>
                <a:spcPct val="100000"/>
              </a:lnSpc>
              <a:spcBef>
                <a:spcPts val="1000"/>
              </a:spcBef>
              <a:buFontTx/>
              <a:buChar char="-"/>
              <a:defRPr/>
            </a:pPr>
            <a:r>
              <a:rPr lang="ko-KR" altLang="en-US" sz="16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자바 서블릿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클라이언트의 요청을 처리하고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결과를 클라이언트로 전송 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(request 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 response)</a:t>
            </a:r>
            <a:endParaRPr lang="en-US" altLang="ko-KR" sz="1600" dirty="0">
              <a:solidFill>
                <a:prstClr val="black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2">
              <a:lnSpc>
                <a:spcPct val="100000"/>
              </a:lnSpc>
              <a:spcBef>
                <a:spcPts val="1000"/>
              </a:spcBef>
              <a:buFontTx/>
              <a:buChar char="-"/>
              <a:defRPr/>
            </a:pPr>
            <a:r>
              <a:rPr lang="en-US" altLang="ko-KR" sz="16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Web Application Server: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동적 콘텐츠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데이터베이스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파라미터 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–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고객의 필요 또는 요구 사항 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 따라 다른 페이지 응답 등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 대한 요청을 처리한다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Tomcat </a:t>
            </a:r>
            <a:r>
              <a:rPr lang="ko-KR" altLang="en-US" sz="16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등이 대표적이다</a:t>
            </a:r>
            <a:r>
              <a:rPr lang="en-US" altLang="ko-KR" sz="16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altLang="ko-KR" sz="24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JDBC(Java</a:t>
            </a:r>
            <a:r>
              <a:rPr lang="ko-KR" altLang="en-US" sz="24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DataBase Connectivity)</a:t>
            </a:r>
          </a:p>
          <a:p>
            <a:pPr lvl="1">
              <a:lnSpc>
                <a:spcPct val="100000"/>
              </a:lnSpc>
              <a:buFontTx/>
              <a:buChar char="-"/>
              <a:defRPr/>
            </a:pPr>
            <a:r>
              <a:rPr lang="ko-KR" altLang="en-US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자바 프로그램과 데이터베이스를 연결해주는 인터페이스</a:t>
            </a:r>
            <a:r>
              <a:rPr lang="en-US" altLang="ko-KR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FontTx/>
              <a:buChar char="-"/>
              <a:defRPr/>
            </a:pPr>
            <a:r>
              <a:rPr lang="ko-KR" altLang="en-US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다른 </a:t>
            </a:r>
            <a:r>
              <a:rPr lang="en-US" altLang="ko-KR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SQL dialect(Oracle, MySQL)</a:t>
            </a:r>
            <a:r>
              <a:rPr lang="ko-KR" altLang="en-US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를 사용하는 데이터베이스여도</a:t>
            </a:r>
            <a:r>
              <a:rPr lang="en-US" altLang="ko-KR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자바 프로그램에서</a:t>
            </a:r>
            <a:r>
              <a:rPr lang="en-US" altLang="ko-KR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dialect</a:t>
            </a:r>
            <a:r>
              <a:rPr lang="ko-KR" altLang="en-US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 맞는 커넥터</a:t>
            </a:r>
            <a:r>
              <a:rPr lang="en-US" altLang="ko-KR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드라이버</a:t>
            </a:r>
            <a:r>
              <a:rPr lang="en-US" altLang="ko-KR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만 선택하면 동일한 코드로 동일한 작업을 수행할 수 있다</a:t>
            </a:r>
            <a:r>
              <a:rPr lang="en-US" altLang="ko-KR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– WORA(Write Once, Run Anywhere)</a:t>
            </a:r>
            <a:endParaRPr lang="en-US" altLang="ko-KR" sz="2400" dirty="0">
              <a:solidFill>
                <a:prstClr val="black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14350" marR="0" lvl="0" indent="-51435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lang="en-US" altLang="ko-KR" sz="2400" dirty="0">
              <a:solidFill>
                <a:prstClr val="black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endParaRPr lang="en-US" altLang="ko-KR" sz="2400" dirty="0">
              <a:solidFill>
                <a:prstClr val="black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FFE28-19EE-B603-36DB-EE95AE06ECE4}"/>
              </a:ext>
            </a:extLst>
          </p:cNvPr>
          <p:cNvSpPr txBox="1"/>
          <p:nvPr/>
        </p:nvSpPr>
        <p:spPr>
          <a:xfrm flipH="1">
            <a:off x="438295" y="486035"/>
            <a:ext cx="59759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b="1" spc="-300" dirty="0">
                <a:solidFill>
                  <a:srgbClr val="224D60">
                    <a:lumMod val="5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주요 용어 설명</a:t>
            </a:r>
            <a:endParaRPr kumimoji="0" lang="en-US" altLang="ko-KR" sz="5000" b="1" i="0" u="none" strike="noStrike" kern="1200" cap="none" spc="-300" normalizeH="0" baseline="0" noProof="0" dirty="0">
              <a:ln>
                <a:noFill/>
              </a:ln>
              <a:solidFill>
                <a:srgbClr val="224D60">
                  <a:lumMod val="50000"/>
                </a:srgbClr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13737F-667D-E568-86E5-536F870766F4}"/>
              </a:ext>
            </a:extLst>
          </p:cNvPr>
          <p:cNvGrpSpPr/>
          <p:nvPr/>
        </p:nvGrpSpPr>
        <p:grpSpPr>
          <a:xfrm>
            <a:off x="467117" y="6081739"/>
            <a:ext cx="11257765" cy="580452"/>
            <a:chOff x="564779" y="5970922"/>
            <a:chExt cx="11257765" cy="58045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9C795EE-3104-198D-FD66-85FD8AB98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779" y="5970922"/>
              <a:ext cx="6180587" cy="58045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E487D3B-8514-A191-1054-D6AA99D33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1489" y="5970922"/>
              <a:ext cx="5551055" cy="580452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2971C0-C926-2B18-D10E-0401518E4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055" y="3699513"/>
            <a:ext cx="1778700" cy="177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그래픽, 폰트, 디자인, 타이포그래피이(가) 표시된 사진&#10;&#10;자동 생성된 설명">
            <a:extLst>
              <a:ext uri="{FF2B5EF4-FFF2-40B4-BE49-F238E27FC236}">
                <a16:creationId xmlns:a16="http://schemas.microsoft.com/office/drawing/2014/main" id="{39BD2F94-7DCA-8595-BC18-9DDB04A83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929" y="1347809"/>
            <a:ext cx="962953" cy="17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76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127F90-8A48-7211-432E-D7F76136172B}"/>
              </a:ext>
            </a:extLst>
          </p:cNvPr>
          <p:cNvSpPr txBox="1"/>
          <p:nvPr/>
        </p:nvSpPr>
        <p:spPr>
          <a:xfrm flipH="1">
            <a:off x="438295" y="486035"/>
            <a:ext cx="59759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-300" normalizeH="0" baseline="0" noProof="0" dirty="0">
                <a:ln>
                  <a:noFill/>
                </a:ln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웹 서비스 구조</a:t>
            </a:r>
            <a:endParaRPr kumimoji="0" lang="en-US" altLang="ko-KR" sz="5000" b="1" i="0" u="none" strike="noStrike" kern="1200" cap="none" spc="-300" normalizeH="0" baseline="0" noProof="0" dirty="0">
              <a:ln>
                <a:noFill/>
              </a:ln>
              <a:solidFill>
                <a:srgbClr val="224D60">
                  <a:lumMod val="50000"/>
                </a:srgbClr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114AF50-92E1-0B5D-1DFB-D00CC24BFB12}"/>
              </a:ext>
            </a:extLst>
          </p:cNvPr>
          <p:cNvSpPr/>
          <p:nvPr/>
        </p:nvSpPr>
        <p:spPr>
          <a:xfrm>
            <a:off x="314278" y="1923778"/>
            <a:ext cx="1269252" cy="13381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Client</a:t>
            </a:r>
          </a:p>
          <a:p>
            <a:pPr algn="ctr"/>
            <a:r>
              <a:rPr 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(Browser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 접근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원통형 21">
            <a:extLst>
              <a:ext uri="{FF2B5EF4-FFF2-40B4-BE49-F238E27FC236}">
                <a16:creationId xmlns:a16="http://schemas.microsoft.com/office/drawing/2014/main" id="{6399B308-E432-D895-052C-40409B256213}"/>
              </a:ext>
            </a:extLst>
          </p:cNvPr>
          <p:cNvSpPr/>
          <p:nvPr/>
        </p:nvSpPr>
        <p:spPr>
          <a:xfrm>
            <a:off x="9764322" y="5559188"/>
            <a:ext cx="1399207" cy="1096072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Database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3B8272D-4D4C-C070-76AC-FEDFA9456C64}"/>
              </a:ext>
            </a:extLst>
          </p:cNvPr>
          <p:cNvCxnSpPr>
            <a:cxnSpLocks/>
          </p:cNvCxnSpPr>
          <p:nvPr/>
        </p:nvCxnSpPr>
        <p:spPr>
          <a:xfrm flipV="1">
            <a:off x="1608709" y="2538414"/>
            <a:ext cx="76351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FF2000E-8A28-9CCC-AC0C-1EFACD7C7D56}"/>
              </a:ext>
            </a:extLst>
          </p:cNvPr>
          <p:cNvCxnSpPr>
            <a:cxnSpLocks/>
          </p:cNvCxnSpPr>
          <p:nvPr/>
        </p:nvCxnSpPr>
        <p:spPr>
          <a:xfrm flipH="1">
            <a:off x="1608709" y="2676957"/>
            <a:ext cx="76351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3DD47D4-164A-284C-ACFD-42E05692E200}"/>
              </a:ext>
            </a:extLst>
          </p:cNvPr>
          <p:cNvSpPr txBox="1"/>
          <p:nvPr/>
        </p:nvSpPr>
        <p:spPr>
          <a:xfrm>
            <a:off x="1580050" y="2220307"/>
            <a:ext cx="8257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request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F11A5E-A45C-4EF0-9543-9F884560EBE1}"/>
              </a:ext>
            </a:extLst>
          </p:cNvPr>
          <p:cNvSpPr txBox="1"/>
          <p:nvPr/>
        </p:nvSpPr>
        <p:spPr>
          <a:xfrm>
            <a:off x="1512553" y="2716079"/>
            <a:ext cx="9769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response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B1E534-FE9E-4C4F-8049-40EB34C88476}"/>
              </a:ext>
            </a:extLst>
          </p:cNvPr>
          <p:cNvGrpSpPr/>
          <p:nvPr/>
        </p:nvGrpSpPr>
        <p:grpSpPr>
          <a:xfrm>
            <a:off x="5021133" y="542252"/>
            <a:ext cx="6244094" cy="3906698"/>
            <a:chOff x="3190474" y="1795377"/>
            <a:chExt cx="6244094" cy="3906698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85D7177-B687-0190-94C5-6698590F6FCC}"/>
                </a:ext>
              </a:extLst>
            </p:cNvPr>
            <p:cNvSpPr/>
            <p:nvPr/>
          </p:nvSpPr>
          <p:spPr>
            <a:xfrm>
              <a:off x="3274991" y="2257181"/>
              <a:ext cx="6159577" cy="3444894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C5132A-CBD6-954D-022E-8DE3533CE5F2}"/>
                </a:ext>
              </a:extLst>
            </p:cNvPr>
            <p:cNvSpPr txBox="1"/>
            <p:nvPr/>
          </p:nvSpPr>
          <p:spPr>
            <a:xfrm>
              <a:off x="4503155" y="1795377"/>
              <a:ext cx="34178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WAS(</a:t>
              </a:r>
              <a:r>
                <a:rPr lang="en-US" altLang="ko-KR" sz="1800" dirty="0">
                  <a:solidFill>
                    <a:prstClr val="black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Web </a:t>
              </a:r>
              <a:r>
                <a:rPr lang="en-US" altLang="ko-KR" sz="1600" dirty="0">
                  <a:solidFill>
                    <a:prstClr val="black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Application</a:t>
              </a:r>
              <a:r>
                <a:rPr lang="en-US" altLang="ko-KR" sz="1800" dirty="0">
                  <a:solidFill>
                    <a:prstClr val="black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Server)</a:t>
              </a:r>
              <a:endParaRPr lang="en-US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797EA4D-9B4A-6186-481A-FB293C88571F}"/>
                </a:ext>
              </a:extLst>
            </p:cNvPr>
            <p:cNvSpPr/>
            <p:nvPr/>
          </p:nvSpPr>
          <p:spPr>
            <a:xfrm>
              <a:off x="3363722" y="3217983"/>
              <a:ext cx="1197672" cy="133813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JSP,</a:t>
              </a:r>
              <a:br>
                <a:rPr lang="en-US" sz="16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sz="16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Servlet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6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동적 자원 처리</a:t>
              </a:r>
              <a:r>
                <a:rPr lang="en-US" altLang="ko-KR" sz="16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BF6D2D-78AE-F1B6-BFFE-5D96F5F93F9C}"/>
                </a:ext>
              </a:extLst>
            </p:cNvPr>
            <p:cNvSpPr txBox="1"/>
            <p:nvPr/>
          </p:nvSpPr>
          <p:spPr>
            <a:xfrm>
              <a:off x="3190474" y="2590258"/>
              <a:ext cx="1362786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prstClr val="black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Web</a:t>
              </a:r>
              <a:r>
                <a:rPr lang="en-US" dirty="0">
                  <a:solidFill>
                    <a:prstClr val="black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sz="1600" dirty="0">
                  <a:solidFill>
                    <a:prstClr val="black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Container</a:t>
              </a:r>
              <a:endParaRPr lang="en-US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6BE56D-4157-1139-8AC9-11E4DF85E35C}"/>
                </a:ext>
              </a:extLst>
            </p:cNvPr>
            <p:cNvSpPr/>
            <p:nvPr/>
          </p:nvSpPr>
          <p:spPr>
            <a:xfrm>
              <a:off x="6073318" y="3011160"/>
              <a:ext cx="3179823" cy="24000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9769DC-70B6-4261-406F-A12256B38FC8}"/>
                </a:ext>
              </a:extLst>
            </p:cNvPr>
            <p:cNvSpPr txBox="1"/>
            <p:nvPr/>
          </p:nvSpPr>
          <p:spPr>
            <a:xfrm>
              <a:off x="6073318" y="2590258"/>
              <a:ext cx="29426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JVM(Java</a:t>
              </a:r>
              <a:r>
                <a:rPr lang="ko-KR" altLang="en-US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6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Virtual</a:t>
              </a:r>
              <a:r>
                <a:rPr lang="ko-KR" altLang="en-US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Machine)</a:t>
              </a:r>
              <a:endParaRPr lang="en-US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B095038-4C3F-5EE3-C63C-378FF6D019CC}"/>
                </a:ext>
              </a:extLst>
            </p:cNvPr>
            <p:cNvSpPr/>
            <p:nvPr/>
          </p:nvSpPr>
          <p:spPr>
            <a:xfrm>
              <a:off x="6252174" y="3400221"/>
              <a:ext cx="1787449" cy="164939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10B52D-E1B6-F51D-6636-523700AF9ADB}"/>
                </a:ext>
              </a:extLst>
            </p:cNvPr>
            <p:cNvSpPr txBox="1"/>
            <p:nvPr/>
          </p:nvSpPr>
          <p:spPr>
            <a:xfrm>
              <a:off x="6400959" y="3079518"/>
              <a:ext cx="106126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Servlet</a:t>
              </a:r>
              <a:endParaRPr lang="en-US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01A7DA3-0488-FEA2-220F-1C66AC6DA248}"/>
                </a:ext>
              </a:extLst>
            </p:cNvPr>
            <p:cNvSpPr/>
            <p:nvPr/>
          </p:nvSpPr>
          <p:spPr>
            <a:xfrm>
              <a:off x="6455599" y="3732587"/>
              <a:ext cx="1362785" cy="282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initialize()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2785C37-08B2-82C7-8BB9-D0E6C7A52008}"/>
                </a:ext>
              </a:extLst>
            </p:cNvPr>
            <p:cNvSpPr/>
            <p:nvPr/>
          </p:nvSpPr>
          <p:spPr>
            <a:xfrm>
              <a:off x="6455599" y="4185430"/>
              <a:ext cx="1362785" cy="282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service()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9EE4BEF-697D-C342-EFC7-457765855964}"/>
                </a:ext>
              </a:extLst>
            </p:cNvPr>
            <p:cNvSpPr/>
            <p:nvPr/>
          </p:nvSpPr>
          <p:spPr>
            <a:xfrm>
              <a:off x="6455599" y="4638273"/>
              <a:ext cx="1362785" cy="282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check()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C7B14F5-8B32-CF53-750E-6165BB9F5C94}"/>
                </a:ext>
              </a:extLst>
            </p:cNvPr>
            <p:cNvSpPr/>
            <p:nvPr/>
          </p:nvSpPr>
          <p:spPr>
            <a:xfrm>
              <a:off x="8122643" y="4776699"/>
              <a:ext cx="1021250" cy="282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doGet()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F3DF0BE-24A7-294A-3AC1-BDB5F5862AEC}"/>
                </a:ext>
              </a:extLst>
            </p:cNvPr>
            <p:cNvSpPr/>
            <p:nvPr/>
          </p:nvSpPr>
          <p:spPr>
            <a:xfrm>
              <a:off x="8122643" y="5053075"/>
              <a:ext cx="1021250" cy="282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doPost()</a:t>
              </a: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68D6A358-038F-4D2B-89F8-41F5398FF391}"/>
                </a:ext>
              </a:extLst>
            </p:cNvPr>
            <p:cNvSpPr/>
            <p:nvPr/>
          </p:nvSpPr>
          <p:spPr>
            <a:xfrm>
              <a:off x="4779494" y="3255300"/>
              <a:ext cx="1189094" cy="28023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Thread</a:t>
              </a: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304C5FE-FDC8-6BEF-807D-8EB9F1304BC2}"/>
                </a:ext>
              </a:extLst>
            </p:cNvPr>
            <p:cNvSpPr/>
            <p:nvPr/>
          </p:nvSpPr>
          <p:spPr>
            <a:xfrm>
              <a:off x="4779494" y="3746932"/>
              <a:ext cx="1189094" cy="28023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Thread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B7DF1DB-49DA-11B1-1BD2-8E4F31041184}"/>
                </a:ext>
              </a:extLst>
            </p:cNvPr>
            <p:cNvSpPr txBox="1"/>
            <p:nvPr/>
          </p:nvSpPr>
          <p:spPr>
            <a:xfrm>
              <a:off x="5221199" y="4098707"/>
              <a:ext cx="400110" cy="369332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 algn="ctr"/>
              <a:r>
                <a:rPr 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…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E341132-DC8F-9007-1685-B5CEE3E43CBC}"/>
                </a:ext>
              </a:extLst>
            </p:cNvPr>
            <p:cNvSpPr/>
            <p:nvPr/>
          </p:nvSpPr>
          <p:spPr>
            <a:xfrm>
              <a:off x="4780795" y="4463730"/>
              <a:ext cx="1189094" cy="28023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Thread</a:t>
              </a: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E3153B87-2482-5232-6B58-4ADE864DEE61}"/>
                </a:ext>
              </a:extLst>
            </p:cNvPr>
            <p:cNvCxnSpPr>
              <a:cxnSpLocks/>
              <a:stCxn id="10" idx="3"/>
              <a:endCxn id="39" idx="2"/>
            </p:cNvCxnSpPr>
            <p:nvPr/>
          </p:nvCxnSpPr>
          <p:spPr>
            <a:xfrm>
              <a:off x="4561394" y="3887049"/>
              <a:ext cx="2181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941C9B81-9934-5D88-7741-6A1AF73FEB33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>
              <a:off x="7832826" y="4276981"/>
              <a:ext cx="800442" cy="4997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B2D64F79-4DCD-FE7C-CB28-E59898B1A7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93176" y="4331444"/>
              <a:ext cx="693183" cy="4452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0A5B1D7-0905-2C14-DEA7-5BA000AABE3C}"/>
              </a:ext>
            </a:extLst>
          </p:cNvPr>
          <p:cNvSpPr txBox="1"/>
          <p:nvPr/>
        </p:nvSpPr>
        <p:spPr>
          <a:xfrm>
            <a:off x="8404748" y="4761458"/>
            <a:ext cx="14746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Connection &amp;</a:t>
            </a:r>
            <a:br>
              <a:rPr lang="en-US" sz="16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sz="16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Transaction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3808DF7-FB98-339C-C320-BCC0501AD3B4}"/>
              </a:ext>
            </a:extLst>
          </p:cNvPr>
          <p:cNvSpPr/>
          <p:nvPr/>
        </p:nvSpPr>
        <p:spPr>
          <a:xfrm>
            <a:off x="2396559" y="2078522"/>
            <a:ext cx="1326021" cy="1125205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HTML,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CSS</a:t>
            </a:r>
            <a:endParaRPr lang="en-US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정적 자원 처리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en-US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CFA4B3-7645-748B-8C8A-DD674411DB63}"/>
              </a:ext>
            </a:extLst>
          </p:cNvPr>
          <p:cNvSpPr txBox="1"/>
          <p:nvPr/>
        </p:nvSpPr>
        <p:spPr>
          <a:xfrm>
            <a:off x="2237974" y="1694389"/>
            <a:ext cx="1667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WS(Web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Server)</a:t>
            </a:r>
            <a:endParaRPr lang="en-US" sz="16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6F994BB-A8B2-4C13-24C6-1617A7C710BA}"/>
              </a:ext>
            </a:extLst>
          </p:cNvPr>
          <p:cNvCxnSpPr>
            <a:cxnSpLocks/>
          </p:cNvCxnSpPr>
          <p:nvPr/>
        </p:nvCxnSpPr>
        <p:spPr>
          <a:xfrm flipV="1">
            <a:off x="3742641" y="2451754"/>
            <a:ext cx="1472712" cy="137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E7FFB38-E0AE-7E72-D493-12580E4AC0B1}"/>
              </a:ext>
            </a:extLst>
          </p:cNvPr>
          <p:cNvCxnSpPr>
            <a:cxnSpLocks/>
            <a:stCxn id="10" idx="1"/>
            <a:endCxn id="23" idx="3"/>
          </p:cNvCxnSpPr>
          <p:nvPr/>
        </p:nvCxnSpPr>
        <p:spPr>
          <a:xfrm flipH="1">
            <a:off x="3722580" y="2633924"/>
            <a:ext cx="1471801" cy="7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C592433-7051-0A08-0F8E-6903F54A59EF}"/>
              </a:ext>
            </a:extLst>
          </p:cNvPr>
          <p:cNvSpPr txBox="1"/>
          <p:nvPr/>
        </p:nvSpPr>
        <p:spPr>
          <a:xfrm>
            <a:off x="4011267" y="2123769"/>
            <a:ext cx="8257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request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C3D3EF-724A-841A-7BE3-CD2D9DDEDBAC}"/>
              </a:ext>
            </a:extLst>
          </p:cNvPr>
          <p:cNvSpPr txBox="1"/>
          <p:nvPr/>
        </p:nvSpPr>
        <p:spPr>
          <a:xfrm>
            <a:off x="3947102" y="2708894"/>
            <a:ext cx="9769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response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8" name="화살표: 위쪽/아래쪽 107">
            <a:extLst>
              <a:ext uri="{FF2B5EF4-FFF2-40B4-BE49-F238E27FC236}">
                <a16:creationId xmlns:a16="http://schemas.microsoft.com/office/drawing/2014/main" id="{CA168A32-69C5-63BF-9318-136EAA0AF65A}"/>
              </a:ext>
            </a:extLst>
          </p:cNvPr>
          <p:cNvSpPr/>
          <p:nvPr/>
        </p:nvSpPr>
        <p:spPr>
          <a:xfrm>
            <a:off x="10114962" y="4532275"/>
            <a:ext cx="697929" cy="943588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ACA5BD66-C54A-302A-E451-7031DA5DF9F9}"/>
              </a:ext>
            </a:extLst>
          </p:cNvPr>
          <p:cNvCxnSpPr>
            <a:cxnSpLocks/>
            <a:stCxn id="39" idx="6"/>
            <a:endCxn id="18" idx="1"/>
          </p:cNvCxnSpPr>
          <p:nvPr/>
        </p:nvCxnSpPr>
        <p:spPr>
          <a:xfrm>
            <a:off x="7799247" y="2633924"/>
            <a:ext cx="487011" cy="439472"/>
          </a:xfrm>
          <a:prstGeom prst="bentConnector3">
            <a:avLst>
              <a:gd name="adj1" fmla="val 4241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256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Part 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1" y="272716"/>
            <a:ext cx="3182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5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구성 환경</a:t>
            </a:r>
            <a:endParaRPr kumimoji="0" lang="ko-KR" altLang="en-US" sz="2800" b="0" i="0" u="none" strike="noStrike" kern="1200" cap="none" spc="-15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A6BD71-E57E-5401-9B5B-C6D09CC7A82C}"/>
              </a:ext>
            </a:extLst>
          </p:cNvPr>
          <p:cNvSpPr/>
          <p:nvPr/>
        </p:nvSpPr>
        <p:spPr>
          <a:xfrm>
            <a:off x="891699" y="1317550"/>
            <a:ext cx="5804666" cy="5157139"/>
          </a:xfrm>
          <a:prstGeom prst="rect">
            <a:avLst/>
          </a:prstGeom>
          <a:solidFill>
            <a:srgbClr val="C7E0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Web Application Server(WAS): Tomcat 9.0.87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요구 </a:t>
            </a: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Java 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버전</a:t>
            </a: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 Java 8 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이상</a:t>
            </a:r>
            <a:endParaRPr lang="en-US" altLang="ko-KR" sz="20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설치 </a:t>
            </a: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Java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버전</a:t>
            </a: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 Java OpenJDK 11.0.21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메모리</a:t>
            </a: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 16GB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주요 사용 언어 및 라이브러리</a:t>
            </a:r>
            <a:endParaRPr lang="en-US" altLang="ko-KR" sz="20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jQuery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JavaScript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Java </a:t>
            </a: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객체 생성 및 </a:t>
            </a: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JSP 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코드 작성</a:t>
            </a:r>
            <a:endParaRPr lang="en-US" altLang="ko-KR" sz="20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JDBC Driver  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자바</a:t>
            </a: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-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데이터베이스 간 연결성 제공</a:t>
            </a:r>
            <a:endParaRPr lang="en-US" altLang="ko-KR" sz="20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MySQL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772277B-C36C-E0E8-46AA-250DBDCA721D}"/>
              </a:ext>
            </a:extLst>
          </p:cNvPr>
          <p:cNvSpPr/>
          <p:nvPr/>
        </p:nvSpPr>
        <p:spPr>
          <a:xfrm>
            <a:off x="528425" y="981610"/>
            <a:ext cx="1269252" cy="338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서버 단</a:t>
            </a:r>
            <a:endParaRPr 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896437-7C96-265A-9F18-73C20F3B8DEA}"/>
              </a:ext>
            </a:extLst>
          </p:cNvPr>
          <p:cNvSpPr/>
          <p:nvPr/>
        </p:nvSpPr>
        <p:spPr>
          <a:xfrm>
            <a:off x="7283259" y="1317551"/>
            <a:ext cx="4696302" cy="1989065"/>
          </a:xfrm>
          <a:prstGeom prst="rect">
            <a:avLst/>
          </a:prstGeom>
          <a:solidFill>
            <a:srgbClr val="C7E0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식당 데이터</a:t>
            </a:r>
            <a:endParaRPr lang="en-US" altLang="ko-KR" sz="20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메뉴 데이터</a:t>
            </a:r>
            <a:endParaRPr lang="en-US" altLang="ko-KR" sz="20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고객 데이터</a:t>
            </a:r>
            <a:endParaRPr lang="en-US" altLang="ko-KR" sz="20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예약 데이터</a:t>
            </a:r>
            <a:endParaRPr lang="en-US" altLang="ko-KR" sz="20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5AA0272-6CFA-1A7D-E6BF-1727730EBF45}"/>
              </a:ext>
            </a:extLst>
          </p:cNvPr>
          <p:cNvSpPr/>
          <p:nvPr/>
        </p:nvSpPr>
        <p:spPr>
          <a:xfrm>
            <a:off x="6919985" y="981610"/>
            <a:ext cx="1269252" cy="338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</a:t>
            </a:r>
            <a:endParaRPr 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4AFA662D-B7CA-8B35-2D41-18C5EB002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259" y="4132086"/>
            <a:ext cx="1549687" cy="11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그래픽, 폰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05B512C5-5CD0-6D24-E930-B54A57CD4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967" y="4059141"/>
            <a:ext cx="1333234" cy="133323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3F8ACC-B755-6FFA-81F8-1F7752114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259" y="5572208"/>
            <a:ext cx="2054322" cy="5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 descr="폰트, 그래픽, 상징, 번호이(가) 표시된 사진&#10;&#10;자동 생성된 설명">
            <a:extLst>
              <a:ext uri="{FF2B5EF4-FFF2-40B4-BE49-F238E27FC236}">
                <a16:creationId xmlns:a16="http://schemas.microsoft.com/office/drawing/2014/main" id="{56B1E799-A06B-72E1-DEA0-91C217399E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1" y="4132086"/>
            <a:ext cx="1146435" cy="1146435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D0922B5-B81F-3773-6F56-A0B15404B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937" y="5433582"/>
            <a:ext cx="1152236" cy="77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659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Part 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0" y="272716"/>
            <a:ext cx="4390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설계 </a:t>
            </a: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데</a:t>
            </a:r>
            <a:r>
              <a:rPr lang="ko-KR" altLang="en-US" sz="2800" spc="-150" dirty="0" err="1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이터베이스</a:t>
            </a:r>
            <a:r>
              <a:rPr lang="en-US" altLang="ko-KR" sz="2800" spc="-15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800" spc="-15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및 서버</a:t>
            </a:r>
            <a:endParaRPr kumimoji="0" lang="ko-KR" altLang="en-US" sz="2800" b="0" i="0" u="none" strike="noStrike" kern="1200" cap="none" spc="-15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416CA72F-4A49-0CD4-A9C5-FC78D3D00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6" y="831376"/>
            <a:ext cx="4758446" cy="337291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210C89-D3EF-1D11-F017-AF1E1F5978D2}"/>
              </a:ext>
            </a:extLst>
          </p:cNvPr>
          <p:cNvSpPr/>
          <p:nvPr/>
        </p:nvSpPr>
        <p:spPr>
          <a:xfrm>
            <a:off x="5825173" y="534326"/>
            <a:ext cx="6126684" cy="5977310"/>
          </a:xfrm>
          <a:prstGeom prst="rect">
            <a:avLst/>
          </a:prstGeom>
          <a:solidFill>
            <a:srgbClr val="C7E0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00050" indent="-400050">
              <a:lnSpc>
                <a:spcPct val="120000"/>
              </a:lnSpc>
              <a:buAutoNum type="romanUcPeriod"/>
            </a:pP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데이터베이스</a:t>
            </a:r>
            <a:endParaRPr lang="en-US" altLang="ko-KR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800100" lvl="1" indent="-342900">
              <a:lnSpc>
                <a:spcPct val="120000"/>
              </a:lnSpc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고객 테이블</a:t>
            </a:r>
            <a:endParaRPr lang="en-US" altLang="ko-KR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customer: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고객 개인정보 저장</a:t>
            </a:r>
            <a:endParaRPr lang="en-US" altLang="ko-KR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customerContact: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고객 전화번호 저장</a:t>
            </a:r>
            <a:endParaRPr lang="en-US" altLang="ko-KR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800100" lvl="1" indent="-342900">
              <a:lnSpc>
                <a:spcPct val="120000"/>
              </a:lnSpc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식당 테이블</a:t>
            </a:r>
            <a:endParaRPr lang="en-US" altLang="ko-KR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restaurant: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이름</a:t>
            </a:r>
            <a:r>
              <a:rPr lang="en-US" altLang="ko-KR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위치</a:t>
            </a:r>
            <a:r>
              <a:rPr lang="en-US" altLang="ko-KR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평점 등 식당 정보 저장</a:t>
            </a:r>
            <a:endParaRPr lang="en-US" altLang="ko-KR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serve: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식당이 제공하는 메뉴 매핑</a:t>
            </a:r>
            <a:endParaRPr lang="en-US" altLang="ko-KR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800100" lvl="1" indent="-342900">
              <a:lnSpc>
                <a:spcPct val="120000"/>
              </a:lnSpc>
              <a:buFontTx/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고객</a:t>
            </a:r>
            <a:r>
              <a:rPr lang="en-US" altLang="ko-KR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식당 연계 테이블</a:t>
            </a:r>
            <a:endParaRPr lang="en-US" altLang="ko-KR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reserve: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고객의 예약 정보</a:t>
            </a:r>
            <a:endParaRPr lang="en-US" altLang="ko-KR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customerOrder: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고객의 특정 식당 주문 내역</a:t>
            </a:r>
            <a:endParaRPr lang="en-US" altLang="ko-KR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review: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고객의 식당</a:t>
            </a:r>
            <a:r>
              <a:rPr lang="en-US" altLang="ko-KR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또는 식당의 메뉴</a:t>
            </a:r>
            <a:r>
              <a:rPr lang="en-US" altLang="ko-KR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 대한 리뷰</a:t>
            </a:r>
            <a:endParaRPr lang="en-US" altLang="ko-KR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00050" indent="-400050">
              <a:lnSpc>
                <a:spcPct val="120000"/>
              </a:lnSpc>
              <a:buAutoNum type="romanUcPeriod"/>
            </a:pP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서버</a:t>
            </a:r>
            <a:endParaRPr lang="en-US" altLang="ko-KR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800100" lvl="1" indent="-342900">
              <a:lnSpc>
                <a:spcPct val="120000"/>
              </a:lnSpc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개체</a:t>
            </a:r>
            <a:endParaRPr lang="en-US" altLang="ko-KR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entity: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예약 목록 조회 시 필요한 객체</a:t>
            </a:r>
            <a:endParaRPr lang="en-US" altLang="ko-KR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657350" lvl="3" indent="-285750">
              <a:lnSpc>
                <a:spcPct val="120000"/>
              </a:lnSpc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예약 객체</a:t>
            </a:r>
            <a:endParaRPr lang="en-US" altLang="ko-KR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657350" lvl="3" indent="-285750">
              <a:lnSpc>
                <a:spcPct val="120000"/>
              </a:lnSpc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식당 객체</a:t>
            </a:r>
            <a:endParaRPr lang="en-US" altLang="ko-KR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utils: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데이터베이스 작업 시 필요한 필드</a:t>
            </a:r>
            <a:r>
              <a:rPr lang="en-US" altLang="ko-KR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메서드 모음</a:t>
            </a:r>
            <a:endParaRPr lang="en-US" altLang="ko-KR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800100" lvl="1" indent="-342900">
              <a:lnSpc>
                <a:spcPct val="120000"/>
              </a:lnSpc>
              <a:buFontTx/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웹 페이지 관련</a:t>
            </a:r>
            <a:endParaRPr lang="en-US" altLang="ko-KR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css</a:t>
            </a:r>
            <a:r>
              <a:rPr lang="en-US" altLang="ko-KR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img, js: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페이지 렌더링 시 필요한 서식</a:t>
            </a:r>
            <a:r>
              <a:rPr lang="en-US" altLang="ko-KR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함수</a:t>
            </a:r>
            <a:r>
              <a:rPr lang="en-US" altLang="ko-KR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이미지 저장</a:t>
            </a:r>
            <a:endParaRPr lang="en-US" altLang="ko-KR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web: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실제 사이트의 각 기능 실행마다 이용되는 페이지들</a:t>
            </a:r>
            <a:endParaRPr lang="en-US" altLang="ko-KR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endParaRPr lang="en-US" altLang="ko-KR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C92D88-34B6-4B17-F010-35C258DD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97" y="4800676"/>
            <a:ext cx="1582395" cy="130149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A1B0B95-2A71-AB3C-5F09-48B6E439D743}"/>
              </a:ext>
            </a:extLst>
          </p:cNvPr>
          <p:cNvGrpSpPr/>
          <p:nvPr/>
        </p:nvGrpSpPr>
        <p:grpSpPr>
          <a:xfrm>
            <a:off x="2019680" y="4239726"/>
            <a:ext cx="2908092" cy="2345555"/>
            <a:chOff x="1447416" y="3093292"/>
            <a:chExt cx="4002039" cy="343900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5387839-4CE8-D7CF-C10B-15E9CEE21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5103" y="3093292"/>
              <a:ext cx="1944352" cy="343853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ECFB131-26B0-8BA0-A9EB-6B5D3EAA7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416" y="3093293"/>
              <a:ext cx="2057687" cy="34390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5012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Part 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1" y="272716"/>
            <a:ext cx="3182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설계 </a:t>
            </a:r>
            <a:r>
              <a:rPr lang="en-US" altLang="ko-KR" sz="2800" spc="-15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2800" spc="-15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흐름도</a:t>
            </a:r>
            <a:endParaRPr kumimoji="0" lang="ko-KR" altLang="en-US" sz="2800" b="0" i="0" u="none" strike="noStrike" kern="1200" cap="none" spc="-15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694FC6C-7F96-365B-7C61-4711000A56B3}"/>
              </a:ext>
            </a:extLst>
          </p:cNvPr>
          <p:cNvSpPr txBox="1"/>
          <p:nvPr/>
        </p:nvSpPr>
        <p:spPr>
          <a:xfrm>
            <a:off x="10787065" y="172453"/>
            <a:ext cx="11647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check….jsp</a:t>
            </a:r>
            <a:br>
              <a:rPr 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process….</a:t>
            </a:r>
            <a:r>
              <a:rPr 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jsp</a:t>
            </a: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request….</a:t>
            </a:r>
            <a:r>
              <a:rPr 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jsp</a:t>
            </a: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FA950DA-75AF-98F8-6FA8-5BBEDBEB3885}"/>
              </a:ext>
            </a:extLst>
          </p:cNvPr>
          <p:cNvGrpSpPr/>
          <p:nvPr/>
        </p:nvGrpSpPr>
        <p:grpSpPr>
          <a:xfrm>
            <a:off x="450969" y="488174"/>
            <a:ext cx="10974414" cy="6187889"/>
            <a:chOff x="450969" y="441995"/>
            <a:chExt cx="10974414" cy="6187889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B18A344D-E2F6-3D33-50B8-CEB667B58608}"/>
                </a:ext>
              </a:extLst>
            </p:cNvPr>
            <p:cNvSpPr/>
            <p:nvPr/>
          </p:nvSpPr>
          <p:spPr>
            <a:xfrm>
              <a:off x="4176176" y="1201803"/>
              <a:ext cx="4517611" cy="385253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8076908A-6EB0-ED99-62EC-198BFB0A1232}"/>
                </a:ext>
              </a:extLst>
            </p:cNvPr>
            <p:cNvSpPr/>
            <p:nvPr/>
          </p:nvSpPr>
          <p:spPr>
            <a:xfrm>
              <a:off x="4373788" y="4270425"/>
              <a:ext cx="4118944" cy="2322131"/>
            </a:xfrm>
            <a:prstGeom prst="roundRect">
              <a:avLst/>
            </a:prstGeom>
            <a:solidFill>
              <a:schemeClr val="accent6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사각형: 둥근 모서리 243">
              <a:extLst>
                <a:ext uri="{FF2B5EF4-FFF2-40B4-BE49-F238E27FC236}">
                  <a16:creationId xmlns:a16="http://schemas.microsoft.com/office/drawing/2014/main" id="{FD596945-7E87-D8F0-C0BB-AD408577816E}"/>
                </a:ext>
              </a:extLst>
            </p:cNvPr>
            <p:cNvSpPr/>
            <p:nvPr/>
          </p:nvSpPr>
          <p:spPr>
            <a:xfrm>
              <a:off x="4672709" y="3779444"/>
              <a:ext cx="2588086" cy="86985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로그아웃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회원 탈퇴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회원 정보 수정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예약 취소</a:t>
              </a:r>
              <a:endParaRPr 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1605309-F2CA-4495-C28C-37D6D961F392}"/>
                </a:ext>
              </a:extLst>
            </p:cNvPr>
            <p:cNvSpPr/>
            <p:nvPr/>
          </p:nvSpPr>
          <p:spPr>
            <a:xfrm>
              <a:off x="476062" y="1772844"/>
              <a:ext cx="1998280" cy="406941"/>
            </a:xfrm>
            <a:prstGeom prst="rect">
              <a:avLst/>
            </a:prstGeom>
            <a:solidFill>
              <a:srgbClr val="C7E0E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예약 관리 사이트</a:t>
              </a:r>
              <a:endPara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F38D3E7-CEA6-489C-77C9-6817E9915781}"/>
                </a:ext>
              </a:extLst>
            </p:cNvPr>
            <p:cNvSpPr/>
            <p:nvPr/>
          </p:nvSpPr>
          <p:spPr>
            <a:xfrm>
              <a:off x="4729470" y="2319381"/>
              <a:ext cx="1131236" cy="374604"/>
            </a:xfrm>
            <a:prstGeom prst="rect">
              <a:avLst/>
            </a:prstGeom>
            <a:solidFill>
              <a:schemeClr val="accent6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로그인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4C959E1-DEF2-BC93-D941-22563431561E}"/>
                </a:ext>
              </a:extLst>
            </p:cNvPr>
            <p:cNvSpPr/>
            <p:nvPr/>
          </p:nvSpPr>
          <p:spPr>
            <a:xfrm>
              <a:off x="6881698" y="1792386"/>
              <a:ext cx="1132849" cy="374613"/>
            </a:xfrm>
            <a:prstGeom prst="rect">
              <a:avLst/>
            </a:prstGeom>
            <a:solidFill>
              <a:schemeClr val="accent6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회원 가입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939FE68-9750-A360-742C-9F3B6733ED47}"/>
                </a:ext>
              </a:extLst>
            </p:cNvPr>
            <p:cNvSpPr txBox="1"/>
            <p:nvPr/>
          </p:nvSpPr>
          <p:spPr>
            <a:xfrm>
              <a:off x="871832" y="1465067"/>
              <a:ext cx="120673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index.jsp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17F038A-ACE8-7096-F21E-9F28FE57F9DD}"/>
                </a:ext>
              </a:extLst>
            </p:cNvPr>
            <p:cNvSpPr txBox="1"/>
            <p:nvPr/>
          </p:nvSpPr>
          <p:spPr>
            <a:xfrm>
              <a:off x="6844753" y="1479244"/>
              <a:ext cx="120673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signUp.jsp</a:t>
              </a: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4674080C-9ED8-D950-2178-7EC0F8C9B235}"/>
                </a:ext>
              </a:extLst>
            </p:cNvPr>
            <p:cNvSpPr/>
            <p:nvPr/>
          </p:nvSpPr>
          <p:spPr>
            <a:xfrm>
              <a:off x="9245601" y="777796"/>
              <a:ext cx="2179782" cy="62018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유효성 체크</a:t>
              </a:r>
              <a:br>
                <a:rPr lang="en-US" altLang="ko-KR" sz="16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ko-KR" altLang="en-US" sz="16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데이터베이스 제어</a:t>
              </a:r>
              <a:endParaRPr 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1" name="다이아몬드 50">
              <a:extLst>
                <a:ext uri="{FF2B5EF4-FFF2-40B4-BE49-F238E27FC236}">
                  <a16:creationId xmlns:a16="http://schemas.microsoft.com/office/drawing/2014/main" id="{FD360082-B068-886A-0069-026B9F9A5FA6}"/>
                </a:ext>
              </a:extLst>
            </p:cNvPr>
            <p:cNvSpPr/>
            <p:nvPr/>
          </p:nvSpPr>
          <p:spPr>
            <a:xfrm>
              <a:off x="8755063" y="441995"/>
              <a:ext cx="1164790" cy="620188"/>
            </a:xfrm>
            <a:prstGeom prst="diamond">
              <a:avLst/>
            </a:prstGeom>
            <a:solidFill>
              <a:schemeClr val="accent4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서버</a:t>
              </a:r>
              <a:endParaRPr 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76E60A3-30FB-1923-B8AD-048738EBCD60}"/>
                </a:ext>
              </a:extLst>
            </p:cNvPr>
            <p:cNvSpPr txBox="1"/>
            <p:nvPr/>
          </p:nvSpPr>
          <p:spPr>
            <a:xfrm>
              <a:off x="2813829" y="2720930"/>
              <a:ext cx="12723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0070C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계정 존재 </a:t>
              </a:r>
              <a:r>
                <a:rPr lang="en-US" altLang="ko-KR" sz="1200" dirty="0">
                  <a:solidFill>
                    <a:srgbClr val="0070C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&amp;&amp; </a:t>
              </a:r>
              <a:br>
                <a:rPr lang="en-US" altLang="ko-KR" sz="1200" dirty="0">
                  <a:solidFill>
                    <a:srgbClr val="0070C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ko-KR" altLang="en-US" sz="1200" dirty="0">
                  <a:solidFill>
                    <a:srgbClr val="0070C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입력 값 일치하면</a:t>
              </a:r>
              <a:endParaRPr lang="en-US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006FC3A-F44E-E548-F856-03CCEEA90AB8}"/>
                </a:ext>
              </a:extLst>
            </p:cNvPr>
            <p:cNvSpPr/>
            <p:nvPr/>
          </p:nvSpPr>
          <p:spPr>
            <a:xfrm>
              <a:off x="450969" y="2985785"/>
              <a:ext cx="1998280" cy="675702"/>
            </a:xfrm>
            <a:prstGeom prst="rect">
              <a:avLst/>
            </a:prstGeom>
            <a:solidFill>
              <a:srgbClr val="C7E0E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메인 페이지</a:t>
              </a:r>
              <a:endPara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1604C6F-91FA-2B07-A4DC-032F87079D41}"/>
                </a:ext>
              </a:extLst>
            </p:cNvPr>
            <p:cNvSpPr txBox="1"/>
            <p:nvPr/>
          </p:nvSpPr>
          <p:spPr>
            <a:xfrm>
              <a:off x="871832" y="2667108"/>
              <a:ext cx="120673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main.jsp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6F400438-7E55-6029-3E77-F7AB3A572BFD}"/>
                </a:ext>
              </a:extLst>
            </p:cNvPr>
            <p:cNvSpPr/>
            <p:nvPr/>
          </p:nvSpPr>
          <p:spPr>
            <a:xfrm>
              <a:off x="4627506" y="5444224"/>
              <a:ext cx="1131236" cy="374604"/>
            </a:xfrm>
            <a:prstGeom prst="rect">
              <a:avLst/>
            </a:prstGeom>
            <a:solidFill>
              <a:schemeClr val="accent6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식당 예약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B960D9E-5E2F-83EB-EAAA-F9D93DA92E16}"/>
                </a:ext>
              </a:extLst>
            </p:cNvPr>
            <p:cNvSpPr/>
            <p:nvPr/>
          </p:nvSpPr>
          <p:spPr>
            <a:xfrm>
              <a:off x="4387209" y="3337188"/>
              <a:ext cx="1449080" cy="4369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마이페이지</a:t>
              </a:r>
              <a:endPara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83D26AEA-EA2E-82D5-CD66-E7B1A8C636C9}"/>
                </a:ext>
              </a:extLst>
            </p:cNvPr>
            <p:cNvSpPr/>
            <p:nvPr/>
          </p:nvSpPr>
          <p:spPr>
            <a:xfrm>
              <a:off x="747415" y="3661487"/>
              <a:ext cx="2941262" cy="96199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최근 주문 목록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예약 목록 확인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평점 높은 식당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예약 많은 식당 조회 바로가기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리뷰 작성 바로가기</a:t>
              </a:r>
              <a:endParaRPr 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AC1DF853-0353-8D21-2483-403AF6FC5868}"/>
                </a:ext>
              </a:extLst>
            </p:cNvPr>
            <p:cNvSpPr/>
            <p:nvPr/>
          </p:nvSpPr>
          <p:spPr>
            <a:xfrm>
              <a:off x="4627506" y="5919657"/>
              <a:ext cx="1131236" cy="374604"/>
            </a:xfrm>
            <a:prstGeom prst="rect">
              <a:avLst/>
            </a:prstGeom>
            <a:solidFill>
              <a:schemeClr val="accent6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예약 주문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62FE53D3-34AC-5AE4-6246-6F956331B8AA}"/>
                </a:ext>
              </a:extLst>
            </p:cNvPr>
            <p:cNvSpPr/>
            <p:nvPr/>
          </p:nvSpPr>
          <p:spPr>
            <a:xfrm>
              <a:off x="747415" y="2183897"/>
              <a:ext cx="2444729" cy="4068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로그인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회원 가입 페이지 제공</a:t>
              </a:r>
              <a:endParaRPr 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105" name="연결선: 꺾임 104">
              <a:extLst>
                <a:ext uri="{FF2B5EF4-FFF2-40B4-BE49-F238E27FC236}">
                  <a16:creationId xmlns:a16="http://schemas.microsoft.com/office/drawing/2014/main" id="{D0268806-F9D3-55BA-A01C-192FDA5A096F}"/>
                </a:ext>
              </a:extLst>
            </p:cNvPr>
            <p:cNvCxnSpPr>
              <a:cxnSpLocks/>
              <a:stCxn id="7" idx="3"/>
              <a:endCxn id="22" idx="1"/>
            </p:cNvCxnSpPr>
            <p:nvPr/>
          </p:nvCxnSpPr>
          <p:spPr>
            <a:xfrm>
              <a:off x="2474342" y="1976315"/>
              <a:ext cx="4407356" cy="3378"/>
            </a:xfrm>
            <a:prstGeom prst="bentConnector3">
              <a:avLst>
                <a:gd name="adj1" fmla="val 55449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연결선: 꺾임 109">
              <a:extLst>
                <a:ext uri="{FF2B5EF4-FFF2-40B4-BE49-F238E27FC236}">
                  <a16:creationId xmlns:a16="http://schemas.microsoft.com/office/drawing/2014/main" id="{E4BEB4CC-9085-2BF6-5DD6-C7C14A853EC5}"/>
                </a:ext>
              </a:extLst>
            </p:cNvPr>
            <p:cNvCxnSpPr>
              <a:cxnSpLocks/>
              <a:stCxn id="7" idx="3"/>
              <a:endCxn id="21" idx="0"/>
            </p:cNvCxnSpPr>
            <p:nvPr/>
          </p:nvCxnSpPr>
          <p:spPr>
            <a:xfrm>
              <a:off x="2474342" y="1976315"/>
              <a:ext cx="2820746" cy="343066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22C4B5D-AAE2-5A0A-AD30-D28FE93916AB}"/>
                </a:ext>
              </a:extLst>
            </p:cNvPr>
            <p:cNvSpPr txBox="1"/>
            <p:nvPr/>
          </p:nvSpPr>
          <p:spPr>
            <a:xfrm>
              <a:off x="4176176" y="903692"/>
              <a:ext cx="120673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고객 관리</a:t>
              </a:r>
              <a:endParaRPr lang="en-US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A82E386-C360-BC8A-74BD-563C3E3B333F}"/>
                </a:ext>
              </a:extLst>
            </p:cNvPr>
            <p:cNvSpPr txBox="1"/>
            <p:nvPr/>
          </p:nvSpPr>
          <p:spPr>
            <a:xfrm>
              <a:off x="8329481" y="6322107"/>
              <a:ext cx="120673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예약 관리</a:t>
              </a:r>
              <a:endParaRPr lang="en-US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607B0921-BB88-6B7F-64F9-A47FB059F5E0}"/>
                </a:ext>
              </a:extLst>
            </p:cNvPr>
            <p:cNvSpPr/>
            <p:nvPr/>
          </p:nvSpPr>
          <p:spPr>
            <a:xfrm>
              <a:off x="6537302" y="4832441"/>
              <a:ext cx="1731913" cy="2875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방문 시간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인원 설정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125" name="연결선: 꺾임 124">
              <a:extLst>
                <a:ext uri="{FF2B5EF4-FFF2-40B4-BE49-F238E27FC236}">
                  <a16:creationId xmlns:a16="http://schemas.microsoft.com/office/drawing/2014/main" id="{C385F3CC-28F7-10A8-B838-C3E874FFD684}"/>
                </a:ext>
              </a:extLst>
            </p:cNvPr>
            <p:cNvCxnSpPr>
              <a:cxnSpLocks/>
              <a:stCxn id="100" idx="2"/>
              <a:endCxn id="97" idx="1"/>
            </p:cNvCxnSpPr>
            <p:nvPr/>
          </p:nvCxnSpPr>
          <p:spPr>
            <a:xfrm rot="16200000" flipH="1">
              <a:off x="2918755" y="3922775"/>
              <a:ext cx="1008042" cy="240946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연결선: 꺾임 127">
              <a:extLst>
                <a:ext uri="{FF2B5EF4-FFF2-40B4-BE49-F238E27FC236}">
                  <a16:creationId xmlns:a16="http://schemas.microsoft.com/office/drawing/2014/main" id="{D5A14A26-5D54-AAFA-F920-140E3DFDE9BB}"/>
                </a:ext>
              </a:extLst>
            </p:cNvPr>
            <p:cNvCxnSpPr>
              <a:cxnSpLocks/>
              <a:stCxn id="100" idx="2"/>
              <a:endCxn id="101" idx="1"/>
            </p:cNvCxnSpPr>
            <p:nvPr/>
          </p:nvCxnSpPr>
          <p:spPr>
            <a:xfrm rot="16200000" flipH="1">
              <a:off x="2681039" y="4160491"/>
              <a:ext cx="1483475" cy="240946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D5B75D86-3E41-F45F-0FFE-2C84F277C9AC}"/>
                </a:ext>
              </a:extLst>
            </p:cNvPr>
            <p:cNvSpPr txBox="1"/>
            <p:nvPr/>
          </p:nvSpPr>
          <p:spPr>
            <a:xfrm>
              <a:off x="721475" y="4971668"/>
              <a:ext cx="16254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예약 </a:t>
              </a:r>
              <a:r>
                <a:rPr lang="ko-KR" altLang="en-US" sz="1400">
                  <a:latin typeface="Noto Sans KR" panose="020B0200000000000000" pitchFamily="50" charset="-127"/>
                  <a:ea typeface="Noto Sans KR" panose="020B0200000000000000" pitchFamily="50" charset="-127"/>
                </a:rPr>
                <a:t>유형 파라미터에 따라</a:t>
              </a:r>
              <a:endParaRPr lang="en-US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A4C4DB7-4D7B-0D1B-76BC-EB61E53160A4}"/>
                </a:ext>
              </a:extLst>
            </p:cNvPr>
            <p:cNvSpPr txBox="1"/>
            <p:nvPr/>
          </p:nvSpPr>
          <p:spPr>
            <a:xfrm>
              <a:off x="2664333" y="5727575"/>
              <a:ext cx="120673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reserve.jsp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A442482-D2AC-1755-FD58-825097E25CE8}"/>
                </a:ext>
              </a:extLst>
            </p:cNvPr>
            <p:cNvSpPr/>
            <p:nvPr/>
          </p:nvSpPr>
          <p:spPr>
            <a:xfrm>
              <a:off x="6533769" y="5185163"/>
              <a:ext cx="1731913" cy="30972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식당 정보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리뷰 조회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136" name="연결선: 꺾임 135">
              <a:extLst>
                <a:ext uri="{FF2B5EF4-FFF2-40B4-BE49-F238E27FC236}">
                  <a16:creationId xmlns:a16="http://schemas.microsoft.com/office/drawing/2014/main" id="{8A7FA4F0-249A-D6A0-23E9-8ABF6D65121F}"/>
                </a:ext>
              </a:extLst>
            </p:cNvPr>
            <p:cNvCxnSpPr>
              <a:cxnSpLocks/>
              <a:stCxn id="97" idx="3"/>
              <a:endCxn id="123" idx="1"/>
            </p:cNvCxnSpPr>
            <p:nvPr/>
          </p:nvCxnSpPr>
          <p:spPr>
            <a:xfrm flipV="1">
              <a:off x="5758742" y="4976215"/>
              <a:ext cx="778560" cy="65531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연결선: 꺾임 138">
              <a:extLst>
                <a:ext uri="{FF2B5EF4-FFF2-40B4-BE49-F238E27FC236}">
                  <a16:creationId xmlns:a16="http://schemas.microsoft.com/office/drawing/2014/main" id="{66E56F24-6A74-B90A-552D-8C0CBD8A05F3}"/>
                </a:ext>
              </a:extLst>
            </p:cNvPr>
            <p:cNvCxnSpPr>
              <a:cxnSpLocks/>
              <a:stCxn id="97" idx="3"/>
              <a:endCxn id="135" idx="1"/>
            </p:cNvCxnSpPr>
            <p:nvPr/>
          </p:nvCxnSpPr>
          <p:spPr>
            <a:xfrm flipV="1">
              <a:off x="5758742" y="5340026"/>
              <a:ext cx="775027" cy="29150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연결선: 꺾임 149">
              <a:extLst>
                <a:ext uri="{FF2B5EF4-FFF2-40B4-BE49-F238E27FC236}">
                  <a16:creationId xmlns:a16="http://schemas.microsoft.com/office/drawing/2014/main" id="{E49E299A-2C1B-69FF-9C6E-36E65E079ABD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 flipV="1">
              <a:off x="8269215" y="1391261"/>
              <a:ext cx="2184933" cy="3584954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F0A4DEB-839E-6D82-D8A0-51075980D1D3}"/>
                </a:ext>
              </a:extLst>
            </p:cNvPr>
            <p:cNvSpPr/>
            <p:nvPr/>
          </p:nvSpPr>
          <p:spPr>
            <a:xfrm>
              <a:off x="4641310" y="4787536"/>
              <a:ext cx="1131236" cy="374604"/>
            </a:xfrm>
            <a:prstGeom prst="rect">
              <a:avLst/>
            </a:prstGeom>
            <a:solidFill>
              <a:schemeClr val="accent6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리뷰 작성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158" name="연결선: 꺾임 157">
              <a:extLst>
                <a:ext uri="{FF2B5EF4-FFF2-40B4-BE49-F238E27FC236}">
                  <a16:creationId xmlns:a16="http://schemas.microsoft.com/office/drawing/2014/main" id="{02C34A24-9CE8-E76A-AC8D-EA64AE415757}"/>
                </a:ext>
              </a:extLst>
            </p:cNvPr>
            <p:cNvCxnSpPr>
              <a:cxnSpLocks/>
              <a:stCxn id="100" idx="3"/>
              <a:endCxn id="98" idx="1"/>
            </p:cNvCxnSpPr>
            <p:nvPr/>
          </p:nvCxnSpPr>
          <p:spPr>
            <a:xfrm flipV="1">
              <a:off x="3688677" y="3555670"/>
              <a:ext cx="698532" cy="58681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연결선: 꺾임 160">
              <a:extLst>
                <a:ext uri="{FF2B5EF4-FFF2-40B4-BE49-F238E27FC236}">
                  <a16:creationId xmlns:a16="http://schemas.microsoft.com/office/drawing/2014/main" id="{AAE753DA-5EC9-6ECE-8DB1-5EF70D23019D}"/>
                </a:ext>
              </a:extLst>
            </p:cNvPr>
            <p:cNvCxnSpPr>
              <a:cxnSpLocks/>
              <a:stCxn id="100" idx="3"/>
              <a:endCxn id="157" idx="1"/>
            </p:cNvCxnSpPr>
            <p:nvPr/>
          </p:nvCxnSpPr>
          <p:spPr>
            <a:xfrm>
              <a:off x="3688677" y="4142486"/>
              <a:ext cx="952633" cy="832352"/>
            </a:xfrm>
            <a:prstGeom prst="bentConnector3">
              <a:avLst>
                <a:gd name="adj1" fmla="val 36426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EABB791-04BD-885D-61AF-8B9FDFB667D8}"/>
                </a:ext>
              </a:extLst>
            </p:cNvPr>
            <p:cNvSpPr txBox="1"/>
            <p:nvPr/>
          </p:nvSpPr>
          <p:spPr>
            <a:xfrm>
              <a:off x="7204368" y="4557303"/>
              <a:ext cx="120673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detailed.jsp</a:t>
              </a:r>
              <a:endParaRPr lang="en-US" sz="12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C2EE99B-D4E8-5DE1-D06D-E6376A044CCC}"/>
                </a:ext>
              </a:extLst>
            </p:cNvPr>
            <p:cNvSpPr txBox="1"/>
            <p:nvPr/>
          </p:nvSpPr>
          <p:spPr>
            <a:xfrm>
              <a:off x="6533769" y="5701526"/>
              <a:ext cx="15343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orderDishes.jsp</a:t>
              </a:r>
              <a:endParaRPr lang="en-US" sz="12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DE9627F-F5A9-76DD-0B77-34632FF8FB58}"/>
                </a:ext>
              </a:extLst>
            </p:cNvPr>
            <p:cNvSpPr/>
            <p:nvPr/>
          </p:nvSpPr>
          <p:spPr>
            <a:xfrm>
              <a:off x="6282634" y="5970684"/>
              <a:ext cx="1731913" cy="39580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메뉴별 예약 주문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176" name="연결선: 꺾임 175">
              <a:extLst>
                <a:ext uri="{FF2B5EF4-FFF2-40B4-BE49-F238E27FC236}">
                  <a16:creationId xmlns:a16="http://schemas.microsoft.com/office/drawing/2014/main" id="{E2BBED08-63A1-55D0-6440-3DA7124A319E}"/>
                </a:ext>
              </a:extLst>
            </p:cNvPr>
            <p:cNvCxnSpPr>
              <a:cxnSpLocks/>
              <a:endCxn id="175" idx="1"/>
            </p:cNvCxnSpPr>
            <p:nvPr/>
          </p:nvCxnSpPr>
          <p:spPr>
            <a:xfrm>
              <a:off x="5758742" y="6091542"/>
              <a:ext cx="523892" cy="77046"/>
            </a:xfrm>
            <a:prstGeom prst="bentConnector3">
              <a:avLst>
                <a:gd name="adj1" fmla="val 41185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연결선: 꺾임 180">
              <a:extLst>
                <a:ext uri="{FF2B5EF4-FFF2-40B4-BE49-F238E27FC236}">
                  <a16:creationId xmlns:a16="http://schemas.microsoft.com/office/drawing/2014/main" id="{FDE721E2-DEE2-1E72-F54A-FA3F18EB4CBD}"/>
                </a:ext>
              </a:extLst>
            </p:cNvPr>
            <p:cNvCxnSpPr>
              <a:cxnSpLocks/>
              <a:stCxn id="175" idx="3"/>
            </p:cNvCxnSpPr>
            <p:nvPr/>
          </p:nvCxnSpPr>
          <p:spPr>
            <a:xfrm flipV="1">
              <a:off x="8014547" y="1391261"/>
              <a:ext cx="2588086" cy="4777327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9BC10455-57ED-6167-82BE-890FA71ACFDA}"/>
                </a:ext>
              </a:extLst>
            </p:cNvPr>
            <p:cNvSpPr txBox="1"/>
            <p:nvPr/>
          </p:nvSpPr>
          <p:spPr>
            <a:xfrm>
              <a:off x="5742330" y="3272432"/>
              <a:ext cx="120673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myPage.jsp</a:t>
              </a:r>
              <a:endParaRPr lang="en-US" sz="12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CE518640-500C-DC7D-870F-C4CDBE01B1A7}"/>
                </a:ext>
              </a:extLst>
            </p:cNvPr>
            <p:cNvSpPr txBox="1"/>
            <p:nvPr/>
          </p:nvSpPr>
          <p:spPr>
            <a:xfrm>
              <a:off x="2685708" y="4773212"/>
              <a:ext cx="13320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writeReview.jsp</a:t>
              </a:r>
              <a:endParaRPr lang="en-US" sz="12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191" name="연결선: 꺾임 190">
              <a:extLst>
                <a:ext uri="{FF2B5EF4-FFF2-40B4-BE49-F238E27FC236}">
                  <a16:creationId xmlns:a16="http://schemas.microsoft.com/office/drawing/2014/main" id="{C9DB4990-A60A-0203-E32C-B15A3A3B2DA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49252" y="1413308"/>
              <a:ext cx="7721781" cy="1785639"/>
            </a:xfrm>
            <a:prstGeom prst="bentConnector3">
              <a:avLst>
                <a:gd name="adj1" fmla="val -118"/>
              </a:avLst>
            </a:prstGeom>
            <a:ln w="19050">
              <a:solidFill>
                <a:srgbClr val="0070C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A8F46421-F85F-EB6F-D222-9F48F158EFEE}"/>
                </a:ext>
              </a:extLst>
            </p:cNvPr>
            <p:cNvSpPr txBox="1"/>
            <p:nvPr/>
          </p:nvSpPr>
          <p:spPr>
            <a:xfrm>
              <a:off x="8817521" y="3544543"/>
              <a:ext cx="120673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logOut.jsp</a:t>
              </a:r>
              <a:br>
                <a:rPr 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unregister.jsp</a:t>
              </a:r>
              <a:br>
                <a:rPr 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sz="12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modify.jsp</a:t>
              </a:r>
              <a:endParaRPr lang="en-US" sz="12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252" name="연결선: 꺾임 251">
              <a:extLst>
                <a:ext uri="{FF2B5EF4-FFF2-40B4-BE49-F238E27FC236}">
                  <a16:creationId xmlns:a16="http://schemas.microsoft.com/office/drawing/2014/main" id="{C58CEC96-8D54-F458-E4DB-E53C4DD26B4B}"/>
                </a:ext>
              </a:extLst>
            </p:cNvPr>
            <p:cNvCxnSpPr>
              <a:cxnSpLocks/>
              <a:stCxn id="244" idx="3"/>
              <a:endCxn id="58" idx="2"/>
            </p:cNvCxnSpPr>
            <p:nvPr/>
          </p:nvCxnSpPr>
          <p:spPr>
            <a:xfrm flipV="1">
              <a:off x="7260795" y="1397979"/>
              <a:ext cx="3074697" cy="2816391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연결선: 꺾임 257">
              <a:extLst>
                <a:ext uri="{FF2B5EF4-FFF2-40B4-BE49-F238E27FC236}">
                  <a16:creationId xmlns:a16="http://schemas.microsoft.com/office/drawing/2014/main" id="{7E06CA72-80C0-55C4-62AE-A78F48A46AF3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V="1">
              <a:off x="8014547" y="1394296"/>
              <a:ext cx="1810476" cy="585397"/>
            </a:xfrm>
            <a:prstGeom prst="bentConnector3">
              <a:avLst>
                <a:gd name="adj1" fmla="val 99996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3C53E90-64FC-6160-166C-0CB5EC4B49D5}"/>
                </a:ext>
              </a:extLst>
            </p:cNvPr>
            <p:cNvSpPr txBox="1"/>
            <p:nvPr/>
          </p:nvSpPr>
          <p:spPr>
            <a:xfrm>
              <a:off x="8538367" y="2663029"/>
              <a:ext cx="127238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정보 불일치</a:t>
              </a:r>
              <a:endParaRPr lang="en-US" sz="12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534E9009-7D24-E848-88F4-76699A427D69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5860706" y="1469368"/>
            <a:ext cx="4310326" cy="1083494"/>
          </a:xfrm>
          <a:prstGeom prst="bentConnector3">
            <a:avLst>
              <a:gd name="adj1" fmla="val 10014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4013CF6-44CA-9CB6-919F-489F3F3DD8B8}"/>
              </a:ext>
            </a:extLst>
          </p:cNvPr>
          <p:cNvSpPr txBox="1"/>
          <p:nvPr/>
        </p:nvSpPr>
        <p:spPr>
          <a:xfrm>
            <a:off x="6035223" y="2248731"/>
            <a:ext cx="374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①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A9FF2A43-BF50-10C5-0BCF-3C0489524040}"/>
              </a:ext>
            </a:extLst>
          </p:cNvPr>
          <p:cNvCxnSpPr>
            <a:cxnSpLocks/>
            <a:endCxn id="21" idx="2"/>
          </p:cNvCxnSpPr>
          <p:nvPr/>
        </p:nvCxnSpPr>
        <p:spPr>
          <a:xfrm rot="10800000" flipV="1">
            <a:off x="5295088" y="1437440"/>
            <a:ext cx="4875944" cy="1302724"/>
          </a:xfrm>
          <a:prstGeom prst="bentConnector4">
            <a:avLst>
              <a:gd name="adj1" fmla="val -126"/>
              <a:gd name="adj2" fmla="val 117548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CF3F554-7812-E702-D145-285AFBC2462F}"/>
              </a:ext>
            </a:extLst>
          </p:cNvPr>
          <p:cNvSpPr txBox="1"/>
          <p:nvPr/>
        </p:nvSpPr>
        <p:spPr>
          <a:xfrm>
            <a:off x="9802093" y="2616696"/>
            <a:ext cx="374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673850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</a:rPr>
              <a:t>Part 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1" y="272716"/>
            <a:ext cx="3635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구현 </a:t>
            </a:r>
            <a:r>
              <a:rPr lang="en-US" altLang="ko-KR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로그인</a:t>
            </a:r>
            <a:r>
              <a:rPr lang="en-US" altLang="ko-KR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800" spc="-300" dirty="0">
                <a:solidFill>
                  <a:srgbClr val="224D6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회원가입</a:t>
            </a:r>
            <a:endParaRPr kumimoji="0" lang="ko-KR" altLang="en-US" sz="2800" b="0" i="0" u="none" strike="noStrike" kern="1200" cap="none" spc="-30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2571A45-50A3-6DA0-4ACE-575977854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8" y="848062"/>
            <a:ext cx="3485515" cy="37166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2BBA6F-DED7-8836-C592-06DACF8DC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8" y="4495597"/>
            <a:ext cx="2161309" cy="209533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0BD6A-F2DC-9191-DA48-F0BFC3C447DD}"/>
              </a:ext>
            </a:extLst>
          </p:cNvPr>
          <p:cNvSpPr/>
          <p:nvPr/>
        </p:nvSpPr>
        <p:spPr>
          <a:xfrm>
            <a:off x="2430476" y="4647672"/>
            <a:ext cx="3217497" cy="1958224"/>
          </a:xfrm>
          <a:prstGeom prst="rect">
            <a:avLst/>
          </a:prstGeom>
          <a:solidFill>
            <a:srgbClr val="C7E0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checkAccount.jsp: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로그인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유효성 체크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사용자가 입력한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ID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를 기준으로 비밀번호 확인</a:t>
            </a:r>
            <a:endParaRPr lang="en-US" altLang="ko-KR" sz="14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비밀번호가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존재하고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암호화된 입력 비밀번호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데이터베이스 비밀번호가 일치하면 메인 페이지로 이동</a:t>
            </a:r>
            <a:endParaRPr lang="en-US" altLang="ko-KR" sz="14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13CA6DD-FCA6-382A-692E-32294B60E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721" y="2953037"/>
            <a:ext cx="3217497" cy="161164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2CFDA4-824B-608A-8CA4-1D8C09AD45B9}"/>
              </a:ext>
            </a:extLst>
          </p:cNvPr>
          <p:cNvSpPr/>
          <p:nvPr/>
        </p:nvSpPr>
        <p:spPr>
          <a:xfrm>
            <a:off x="1772662" y="2776538"/>
            <a:ext cx="1413451" cy="1071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74E4AB-65DE-0A06-3633-AFD11EC089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959"/>
          <a:stretch/>
        </p:blipFill>
        <p:spPr>
          <a:xfrm>
            <a:off x="6096000" y="706847"/>
            <a:ext cx="3638474" cy="17761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B860FA0-D99A-4F39-D0D3-9D910F1AB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8" y="2481001"/>
            <a:ext cx="3594401" cy="24513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74FE0BD-E025-EB19-2197-BA5E6D15E0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0395" y="2804710"/>
            <a:ext cx="2357223" cy="67862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C16EF62-BE7E-9071-84D0-670370B72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0396" y="707904"/>
            <a:ext cx="2357223" cy="210220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90BD6A-F2DC-9191-DA48-F0BFC3C447DD}"/>
              </a:ext>
            </a:extLst>
          </p:cNvPr>
          <p:cNvSpPr/>
          <p:nvPr/>
        </p:nvSpPr>
        <p:spPr>
          <a:xfrm>
            <a:off x="6639992" y="5276162"/>
            <a:ext cx="4877753" cy="782893"/>
          </a:xfrm>
          <a:prstGeom prst="rect">
            <a:avLst/>
          </a:prstGeom>
          <a:solidFill>
            <a:srgbClr val="C7E0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signUp.jsp: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회원가입 폼 입력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1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유효성 검사</a:t>
            </a:r>
            <a:endParaRPr lang="en-US" altLang="ko-KR" sz="14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checkSignUp.jsp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 2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유효성 검사 및 데이터베이스에 삽입</a:t>
            </a:r>
            <a:endParaRPr lang="en-US" altLang="ko-KR" sz="14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35468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1261</Words>
  <Application>Microsoft Office PowerPoint</Application>
  <PresentationFormat>와이드스크린</PresentationFormat>
  <Paragraphs>207</Paragraphs>
  <Slides>17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최영웅</dc:creator>
  <cp:lastModifiedBy>최영웅</cp:lastModifiedBy>
  <cp:revision>529</cp:revision>
  <dcterms:created xsi:type="dcterms:W3CDTF">2024-06-06T06:53:03Z</dcterms:created>
  <dcterms:modified xsi:type="dcterms:W3CDTF">2024-07-21T23:42:14Z</dcterms:modified>
</cp:coreProperties>
</file>